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0"/>
  </p:notesMasterIdLst>
  <p:sldIdLst>
    <p:sldId id="463" r:id="rId2"/>
    <p:sldId id="462" r:id="rId3"/>
    <p:sldId id="464" r:id="rId4"/>
    <p:sldId id="465" r:id="rId5"/>
    <p:sldId id="467" r:id="rId6"/>
    <p:sldId id="468" r:id="rId7"/>
    <p:sldId id="470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469" r:id="rId18"/>
    <p:sldId id="473" r:id="rId19"/>
    <p:sldId id="475" r:id="rId20"/>
    <p:sldId id="476" r:id="rId21"/>
    <p:sldId id="477" r:id="rId22"/>
    <p:sldId id="478" r:id="rId23"/>
    <p:sldId id="481" r:id="rId24"/>
    <p:sldId id="482" r:id="rId25"/>
    <p:sldId id="480" r:id="rId26"/>
    <p:sldId id="517" r:id="rId27"/>
    <p:sldId id="466" r:id="rId28"/>
    <p:sldId id="484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487" r:id="rId45"/>
    <p:sldId id="489" r:id="rId46"/>
    <p:sldId id="491" r:id="rId47"/>
    <p:sldId id="492" r:id="rId48"/>
    <p:sldId id="493" r:id="rId49"/>
    <p:sldId id="494" r:id="rId50"/>
    <p:sldId id="495" r:id="rId51"/>
    <p:sldId id="496" r:id="rId52"/>
    <p:sldId id="497" r:id="rId53"/>
    <p:sldId id="498" r:id="rId54"/>
    <p:sldId id="501" r:id="rId55"/>
    <p:sldId id="502" r:id="rId56"/>
    <p:sldId id="515" r:id="rId57"/>
    <p:sldId id="499" r:id="rId58"/>
    <p:sldId id="516" r:id="rId59"/>
    <p:sldId id="503" r:id="rId60"/>
    <p:sldId id="270" r:id="rId61"/>
    <p:sldId id="520" r:id="rId62"/>
    <p:sldId id="521" r:id="rId63"/>
    <p:sldId id="522" r:id="rId64"/>
    <p:sldId id="523" r:id="rId65"/>
    <p:sldId id="524" r:id="rId66"/>
    <p:sldId id="525" r:id="rId67"/>
    <p:sldId id="526" r:id="rId68"/>
    <p:sldId id="527" r:id="rId69"/>
    <p:sldId id="528" r:id="rId70"/>
    <p:sldId id="529" r:id="rId71"/>
    <p:sldId id="530" r:id="rId72"/>
    <p:sldId id="531" r:id="rId73"/>
    <p:sldId id="532" r:id="rId74"/>
    <p:sldId id="269" r:id="rId75"/>
    <p:sldId id="280" r:id="rId76"/>
    <p:sldId id="281" r:id="rId77"/>
    <p:sldId id="285" r:id="rId78"/>
    <p:sldId id="506" r:id="rId79"/>
    <p:sldId id="507" r:id="rId80"/>
    <p:sldId id="508" r:id="rId81"/>
    <p:sldId id="509" r:id="rId82"/>
    <p:sldId id="510" r:id="rId83"/>
    <p:sldId id="511" r:id="rId84"/>
    <p:sldId id="512" r:id="rId85"/>
    <p:sldId id="513" r:id="rId86"/>
    <p:sldId id="514" r:id="rId87"/>
    <p:sldId id="471" r:id="rId88"/>
    <p:sldId id="519" r:id="rId8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ass-0 環境安裝" id="{6736BCF5-605E-404F-BB1B-AA734A760E86}">
          <p14:sldIdLst>
            <p14:sldId id="463"/>
            <p14:sldId id="462"/>
            <p14:sldId id="464"/>
            <p14:sldId id="465"/>
            <p14:sldId id="467"/>
            <p14:sldId id="468"/>
            <p14:sldId id="470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469"/>
            <p14:sldId id="473"/>
            <p14:sldId id="475"/>
            <p14:sldId id="476"/>
            <p14:sldId id="477"/>
            <p14:sldId id="478"/>
            <p14:sldId id="481"/>
            <p14:sldId id="482"/>
            <p14:sldId id="480"/>
            <p14:sldId id="517"/>
            <p14:sldId id="466"/>
          </p14:sldIdLst>
        </p14:section>
        <p14:section name="class-1 基礎" id="{3CF7C250-6B97-4B52-981B-7CE4A9E15830}">
          <p14:sldIdLst>
            <p14:sldId id="484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class-2 四則運算、條件式" id="{732CAEC6-C738-434E-84FF-48D624BB9BF4}">
          <p14:sldIdLst>
            <p14:sldId id="487"/>
            <p14:sldId id="489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01"/>
            <p14:sldId id="502"/>
            <p14:sldId id="515"/>
            <p14:sldId id="499"/>
            <p14:sldId id="516"/>
          </p14:sldIdLst>
        </p14:section>
        <p14:section name="class-3 迴圈" id="{6B9F5E8C-A289-4317-95DE-656DB9F70B54}">
          <p14:sldIdLst>
            <p14:sldId id="503"/>
            <p14:sldId id="270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269"/>
            <p14:sldId id="280"/>
            <p14:sldId id="281"/>
            <p14:sldId id="28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471"/>
            <p14:sldId id="5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537B"/>
    <a:srgbClr val="A262D0"/>
    <a:srgbClr val="E78045"/>
    <a:srgbClr val="4FD093"/>
    <a:srgbClr val="96D141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67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2E46C-1491-4BA9-92F0-B7A573D65F14}" type="datetimeFigureOut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4DA1C-903D-4734-9FD4-63059C5936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73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299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94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5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654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616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29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承上頁，我們還有更好的做法。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可以把</a:t>
            </a:r>
            <a:r>
              <a:rPr lang="en-US" altLang="zh-TW" dirty="0"/>
              <a:t>anaconda</a:t>
            </a:r>
            <a:r>
              <a:rPr lang="zh-TW" altLang="en-US" dirty="0"/>
              <a:t>想像成一個雲端空間，裡面包含許多套件，你可以透過這個雲端快速的下載你想要的套件，讓使用者不必手動下載處理安裝時的複雜過程。</a:t>
            </a:r>
            <a:r>
              <a:rPr lang="en-US" altLang="zh-TW" dirty="0"/>
              <a:t>Anaconda</a:t>
            </a:r>
            <a:r>
              <a:rPr lang="zh-TW" altLang="en-US" dirty="0"/>
              <a:t>任何人都可以將你自己做的套件上傳供其他人下載。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08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r>
              <a:rPr lang="zh-TW" altLang="en-US" dirty="0"/>
              <a:t> </a:t>
            </a:r>
            <a:r>
              <a:rPr lang="en-US" altLang="zh-TW" dirty="0"/>
              <a:t>navigator</a:t>
            </a:r>
            <a:r>
              <a:rPr lang="zh-TW" altLang="en-US" dirty="0"/>
              <a:t>裡面提供快速的程式開發軟體下載，如圖上紅色框框的部分。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23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所有</a:t>
            </a:r>
            <a:r>
              <a:rPr lang="en-US" altLang="zh-TW" dirty="0"/>
              <a:t>IDE</a:t>
            </a:r>
            <a:r>
              <a:rPr lang="zh-TW" altLang="en-US" dirty="0"/>
              <a:t>都可以儲存成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zh-TW" altLang="en-US" dirty="0"/>
              <a:t>檔，其為純腳本；而特定的</a:t>
            </a:r>
            <a:r>
              <a:rPr lang="en-US" altLang="zh-TW" dirty="0"/>
              <a:t>IDE</a:t>
            </a:r>
            <a:r>
              <a:rPr lang="zh-TW" altLang="en-US" dirty="0"/>
              <a:t>像</a:t>
            </a:r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r>
              <a:rPr lang="zh-TW" altLang="en-US" dirty="0"/>
              <a:t> 和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都可以存成</a:t>
            </a:r>
            <a:r>
              <a:rPr lang="en-US" altLang="zh-TW" dirty="0" err="1"/>
              <a:t>ipynb</a:t>
            </a:r>
            <a:r>
              <a:rPr lang="zh-TW" altLang="en-US" dirty="0"/>
              <a:t>的格式，其可以儲存執行過後的結果，關閉</a:t>
            </a:r>
            <a:r>
              <a:rPr lang="en-US" altLang="zh-TW" dirty="0"/>
              <a:t>IDE</a:t>
            </a:r>
            <a:r>
              <a:rPr lang="zh-TW" altLang="en-US" dirty="0"/>
              <a:t>後再打開</a:t>
            </a:r>
            <a:r>
              <a:rPr lang="en-US" altLang="zh-TW" dirty="0"/>
              <a:t>.</a:t>
            </a:r>
            <a:r>
              <a:rPr lang="en-US" altLang="zh-TW" dirty="0" err="1"/>
              <a:t>ipynb</a:t>
            </a:r>
            <a:r>
              <a:rPr lang="zh-TW" altLang="en-US" dirty="0"/>
              <a:t>檔仍舊可以看到上一次的執行結果。</a:t>
            </a:r>
            <a:r>
              <a:rPr lang="en-US" altLang="zh-TW" dirty="0"/>
              <a:t>.</a:t>
            </a:r>
            <a:r>
              <a:rPr lang="en-US" altLang="zh-TW" dirty="0" err="1"/>
              <a:t>ipynb</a:t>
            </a:r>
            <a:r>
              <a:rPr lang="zh-TW" altLang="en-US" dirty="0"/>
              <a:t>格式便於程式碼知識交流，因可使用其看到每一段程式碼所執行的結果。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只有</a:t>
            </a:r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這種特定的</a:t>
            </a:r>
            <a:r>
              <a:rPr lang="en-US" altLang="zh-TW" dirty="0"/>
              <a:t>IDE</a:t>
            </a:r>
            <a:r>
              <a:rPr lang="zh-TW" altLang="en-US" dirty="0"/>
              <a:t>才可以讀取</a:t>
            </a:r>
            <a:r>
              <a:rPr lang="en-US" altLang="zh-TW" dirty="0" err="1"/>
              <a:t>ipynb</a:t>
            </a:r>
            <a:r>
              <a:rPr lang="zh-TW" altLang="en-US" dirty="0"/>
              <a:t>格式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為了讓同學更熟悉這兩種</a:t>
            </a:r>
            <a:r>
              <a:rPr lang="en-US" altLang="zh-TW" dirty="0"/>
              <a:t>IDE</a:t>
            </a:r>
            <a:r>
              <a:rPr lang="zh-TW" altLang="en-US" dirty="0"/>
              <a:t>的使用，這堂課有些內容也會使用到</a:t>
            </a:r>
            <a:r>
              <a:rPr lang="en-US" altLang="zh-TW" dirty="0" err="1"/>
              <a:t>spyder</a:t>
            </a:r>
            <a:r>
              <a:rPr lang="zh-TW" altLang="en-US" dirty="0"/>
              <a:t>做教學唷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362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/>
              <a:t>anaconda</a:t>
            </a:r>
            <a:r>
              <a:rPr lang="zh-TW" altLang="en-US" dirty="0"/>
              <a:t>安裝套件時，時常會有因為自己的硬體設備或是軟體環境造成無法正常安裝狀況，而這個問題使用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 err="1"/>
              <a:t>colab</a:t>
            </a:r>
            <a:r>
              <a:rPr lang="zh-TW" altLang="en-US" dirty="0"/>
              <a:t>可以全部省略，</a:t>
            </a:r>
            <a:r>
              <a:rPr lang="en-US" altLang="zh-TW" dirty="0"/>
              <a:t>google</a:t>
            </a:r>
            <a:r>
              <a:rPr lang="zh-TW" altLang="en-US" dirty="0"/>
              <a:t>都幫我們做好了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704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69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這邊可以注意一下，</a:t>
            </a:r>
            <a:r>
              <a:rPr lang="en-US" altLang="zh-TW" dirty="0"/>
              <a:t>a</a:t>
            </a:r>
            <a:r>
              <a:rPr lang="zh-TW" altLang="en-US" dirty="0"/>
              <a:t>和</a:t>
            </a:r>
            <a:r>
              <a:rPr lang="en-US" altLang="zh-TW" dirty="0"/>
              <a:t>b</a:t>
            </a:r>
            <a:r>
              <a:rPr lang="zh-TW" altLang="en-US" dirty="0"/>
              <a:t>的引號分邊為單引號和雙引號，再</a:t>
            </a:r>
            <a:r>
              <a:rPr lang="en-US" altLang="zh-TW" dirty="0"/>
              <a:t>python</a:t>
            </a:r>
            <a:r>
              <a:rPr lang="zh-TW" altLang="en-US" dirty="0"/>
              <a:t>裡面，只要使用引號框起來的字都會是字串，兩者完全一樣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459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396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4DA1C-903D-4734-9FD4-63059C5936E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89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BB6DBAD-5E1A-4303-A45B-31D31560A079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13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93565-F704-48E2-9710-CE6DC40F8399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77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CE7E-90A4-4603-AD51-9C79B0B035D5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548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99230-E703-44E2-BE9D-20F2058E2C54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639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7E1B-9539-4060-AF7C-7043992B85F8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591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59F8-9F29-4823-8F7E-935AE71878D0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133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18C2-DCAC-444A-9775-87A118963D03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823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A156F-B47C-4E4A-B777-7ECA9F0E6AC5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561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13DE-F529-4925-AA80-438C583BF865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38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39AF-C947-4A43-9684-5070173165BF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6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D202-E0B6-4B1F-A74E-9E236324892D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49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EAA60-3284-4308-8BDE-3D5631D09308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08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476-EC75-4088-B1DF-9D1F7E1AE66F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20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DD0A-CC5E-4091-8B0A-844B7F79BAA7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12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F8F61-C431-487D-85A0-92C45728B42C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96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E270-8688-47C8-95D3-9A811215164C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7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30F7-EF49-40DD-9D62-9F1BF78ADB42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8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E912B-E6BF-491C-AE77-B5DD73FA7955}" type="datetime1">
              <a:rPr lang="zh-TW" altLang="en-US" smtClean="0"/>
              <a:t>2021/8/8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A1BCB-C2DF-4C22-BAA8-F276E63271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322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dingbar/%E8%87%AA%E5%AD%B8python%E7%9A%84%E7%AC%AC%E9%9B%B6%E8%AA%B2-%E5%A6%82%E4%BD%95%E5%AE%89%E8%A3%9Dpython%E7%92%B0%E5%A2%83-7eeeb1642889" TargetMode="External"/><Relationship Id="rId2" Type="http://schemas.openxmlformats.org/officeDocument/2006/relationships/hyperlink" Target="https://totoroliu.medium.com/%E7%B7%A8%E8%AD%AF%E8%AA%9E%E8%A8%80-vs-%E7%9B%B4%E8%AD%AF%E8%AA%9E%E8%A8%80-5f34e6bae05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Anaconda_(Python%E5%8F%91%E8%A1%8C%E7%89%88)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techbridge.cc/2019/05/03/how-to-use-python-string-format-method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EE813-98A6-41D1-9BC0-8A9721AAE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基本介紹、環境、安裝、程式語法介紹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CA10E1-04F5-442B-BD41-A626650D9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ECA6B0-5CC0-4663-92FB-E4CB1ABE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515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F2F57-6081-4F70-8863-D5A8BF48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BEA9D-BA71-49D4-B371-E128B94C6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F26F4B-2BE7-463E-95C0-2E1B8053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85" y="2170649"/>
            <a:ext cx="4715533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9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7E0A6-1D92-41E9-87AA-67819FDD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B5AF2E-B11B-4A59-9B4B-8DD3445F2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EBC787-20DE-41D2-8CC0-98F3ECE1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022" y="2151597"/>
            <a:ext cx="4725059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FFEDB-814B-402A-A783-E531B390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5CC511-CA75-4BB0-83D3-63787F94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430123-9278-4EB0-90A7-DAF4AF96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59" y="2161123"/>
            <a:ext cx="4734586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D86393-FF0B-4673-BE44-7E3658EF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491F0-FEC5-46CF-934A-201608FC0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562856-7E34-4D90-867F-3658E21A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96" y="2142070"/>
            <a:ext cx="474411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1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B69DC-C4F2-4EEF-86D0-FC3D5EA2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2C70CC-92A7-4F1A-8626-83B38D2A4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C78B29-A20C-4A5F-AA09-2924B9CE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68" y="1828800"/>
            <a:ext cx="2256564" cy="47649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C926473-FAA9-4D94-8DF7-3160C73D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870" y="1828800"/>
            <a:ext cx="2256008" cy="47650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B4AE696-747E-44A4-A3A6-7EC066BEF114}"/>
              </a:ext>
            </a:extLst>
          </p:cNvPr>
          <p:cNvSpPr/>
          <p:nvPr/>
        </p:nvSpPr>
        <p:spPr>
          <a:xfrm>
            <a:off x="2762697" y="2990526"/>
            <a:ext cx="1817972" cy="338667"/>
          </a:xfrm>
          <a:prstGeom prst="rect">
            <a:avLst/>
          </a:prstGeom>
          <a:noFill/>
          <a:ln w="38100">
            <a:solidFill>
              <a:srgbClr val="D34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1CCFF6-A5A1-4208-8A2B-D8087C7A37F7}"/>
              </a:ext>
            </a:extLst>
          </p:cNvPr>
          <p:cNvSpPr/>
          <p:nvPr/>
        </p:nvSpPr>
        <p:spPr>
          <a:xfrm>
            <a:off x="7484906" y="3259666"/>
            <a:ext cx="1817972" cy="338667"/>
          </a:xfrm>
          <a:prstGeom prst="rect">
            <a:avLst/>
          </a:prstGeom>
          <a:noFill/>
          <a:ln w="38100">
            <a:solidFill>
              <a:srgbClr val="D34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99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B69DC-C4F2-4EEF-86D0-FC3D5EA2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2C70CC-92A7-4F1A-8626-83B38D2A4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9538AB-F27A-4806-90E8-1D53D7A0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5"/>
            <a:ext cx="12192000" cy="6584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C5DF769-2906-4EFA-8DD1-C4E396161D53}"/>
              </a:ext>
            </a:extLst>
          </p:cNvPr>
          <p:cNvSpPr/>
          <p:nvPr/>
        </p:nvSpPr>
        <p:spPr>
          <a:xfrm>
            <a:off x="6355644" y="4131733"/>
            <a:ext cx="1072445" cy="270934"/>
          </a:xfrm>
          <a:prstGeom prst="rect">
            <a:avLst/>
          </a:prstGeom>
          <a:noFill/>
          <a:ln w="38100">
            <a:solidFill>
              <a:srgbClr val="D34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63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20EBE-6550-40CA-A5CF-714D1550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16C5C-B547-436F-AAE8-6E9937247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1D4A4A-9FF5-4777-90D0-4C278A24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525"/>
            <a:ext cx="12192000" cy="6584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ADC181-903D-4CCA-AB9A-26E39A46D1A5}"/>
              </a:ext>
            </a:extLst>
          </p:cNvPr>
          <p:cNvSpPr/>
          <p:nvPr/>
        </p:nvSpPr>
        <p:spPr>
          <a:xfrm>
            <a:off x="9715500" y="1319213"/>
            <a:ext cx="1581149" cy="1833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FD40A7-4EF1-4BBB-AFC9-7A6AE36B514D}"/>
              </a:ext>
            </a:extLst>
          </p:cNvPr>
          <p:cNvSpPr/>
          <p:nvPr/>
        </p:nvSpPr>
        <p:spPr>
          <a:xfrm>
            <a:off x="4762500" y="1319214"/>
            <a:ext cx="1581149" cy="1833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48E9CD-39A2-4EE3-B84A-1697C7376FF7}"/>
              </a:ext>
            </a:extLst>
          </p:cNvPr>
          <p:cNvSpPr/>
          <p:nvPr/>
        </p:nvSpPr>
        <p:spPr>
          <a:xfrm>
            <a:off x="1466850" y="3152775"/>
            <a:ext cx="1581149" cy="1833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49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4029A-A2ED-4888-9B68-4C3ABCEF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整合開發環境 </a:t>
            </a:r>
            <a:r>
              <a:rPr lang="en-US" altLang="zh-TW" dirty="0"/>
              <a:t>IDE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EECCA2-D277-4D28-AB37-4FF08F56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整合開發環境</a:t>
            </a:r>
            <a:r>
              <a:rPr lang="en-US" altLang="zh-TW" dirty="0"/>
              <a:t>(Integrated Development Environment</a:t>
            </a:r>
            <a:r>
              <a:rPr lang="zh-TW" altLang="en-US" dirty="0"/>
              <a:t>，簡稱</a:t>
            </a:r>
            <a:r>
              <a:rPr lang="en-US" altLang="zh-TW" dirty="0"/>
              <a:t>IDE)</a:t>
            </a:r>
          </a:p>
          <a:p>
            <a:r>
              <a:rPr lang="zh-TW" altLang="en-US" dirty="0"/>
              <a:t>是一種輔助程式開發人員開發軟體的應用軟體，在開發工具內部就可以輔助編寫原始碼文字、並編譯打包成為可用的程式，有些甚至可以設計圖形介面。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3FA461-D26F-415F-9BE2-6CAC7AD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6AECE2-F508-49AC-A721-210886B8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45" y="4157334"/>
            <a:ext cx="10411731" cy="26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38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8E62A-D3E5-4C13-9EA2-CEADDE38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</a:t>
            </a:r>
            <a:r>
              <a:rPr lang="zh-TW" altLang="en-US" dirty="0"/>
              <a:t> 儲存格式差異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E012DF-68A7-46D0-940F-1AEA9FDB2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1458911"/>
            <a:ext cx="4649783" cy="823912"/>
          </a:xfrm>
        </p:spPr>
        <p:txBody>
          <a:bodyPr/>
          <a:lstStyle/>
          <a:p>
            <a:r>
              <a:rPr lang="en-US" altLang="zh-TW" cap="none" dirty="0">
                <a:highlight>
                  <a:srgbClr val="D7537B"/>
                </a:highlight>
              </a:rPr>
              <a:t>.</a:t>
            </a:r>
            <a:r>
              <a:rPr lang="en-US" altLang="zh-TW" cap="none" dirty="0" err="1">
                <a:highlight>
                  <a:srgbClr val="D7537B"/>
                </a:highlight>
              </a:rPr>
              <a:t>py</a:t>
            </a:r>
            <a:r>
              <a:rPr lang="zh-TW" altLang="en-US" cap="none" dirty="0"/>
              <a:t>檔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1F7986-6178-4B15-825C-9B0D23A31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282822"/>
            <a:ext cx="4878391" cy="2717801"/>
          </a:xfrm>
        </p:spPr>
        <p:txBody>
          <a:bodyPr/>
          <a:lstStyle/>
          <a:p>
            <a:r>
              <a:rPr lang="zh-TW" altLang="en-US" dirty="0"/>
              <a:t>儲存的檔案為純腳本</a:t>
            </a:r>
            <a:endParaRPr lang="en-US" altLang="zh-TW" dirty="0"/>
          </a:p>
          <a:p>
            <a:r>
              <a:rPr lang="zh-TW" altLang="en-US" dirty="0"/>
              <a:t>多個好用額外功能</a:t>
            </a:r>
            <a:r>
              <a:rPr lang="en-US" altLang="zh-TW" dirty="0"/>
              <a:t>(</a:t>
            </a:r>
            <a:r>
              <a:rPr lang="zh-TW" altLang="en-US" dirty="0"/>
              <a:t>選取範圍執行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具備</a:t>
            </a:r>
            <a:r>
              <a:rPr lang="en-US" altLang="zh-TW" dirty="0"/>
              <a:t>debug</a:t>
            </a:r>
            <a:r>
              <a:rPr lang="zh-TW" altLang="en-US" dirty="0"/>
              <a:t>功能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8096A5-E83C-4D80-BE6A-4C4EA24F5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458910"/>
            <a:ext cx="4646602" cy="823912"/>
          </a:xfrm>
        </p:spPr>
        <p:txBody>
          <a:bodyPr/>
          <a:lstStyle/>
          <a:p>
            <a:r>
              <a:rPr lang="en-US" altLang="zh-TW" cap="none" dirty="0">
                <a:highlight>
                  <a:srgbClr val="D7537B"/>
                </a:highlight>
              </a:rPr>
              <a:t>.</a:t>
            </a:r>
            <a:r>
              <a:rPr lang="en-US" altLang="zh-TW" cap="none" dirty="0" err="1">
                <a:highlight>
                  <a:srgbClr val="D7537B"/>
                </a:highlight>
              </a:rPr>
              <a:t>ipynb</a:t>
            </a:r>
            <a:r>
              <a:rPr lang="zh-TW" altLang="en-US" cap="none" dirty="0"/>
              <a:t>檔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8570AA-251E-4FBF-905A-B7AC9722A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82822"/>
            <a:ext cx="4875210" cy="2717801"/>
          </a:xfrm>
        </p:spPr>
        <p:txBody>
          <a:bodyPr/>
          <a:lstStyle/>
          <a:p>
            <a:r>
              <a:rPr lang="zh-TW" altLang="en-US" dirty="0"/>
              <a:t>儲存的檔案為特定</a:t>
            </a:r>
            <a:r>
              <a:rPr lang="en-US" altLang="zh-TW" dirty="0"/>
              <a:t>notebook</a:t>
            </a:r>
            <a:r>
              <a:rPr lang="zh-TW" altLang="en-US" dirty="0"/>
              <a:t>格式</a:t>
            </a:r>
            <a:endParaRPr lang="en-US" altLang="zh-TW" dirty="0"/>
          </a:p>
          <a:p>
            <a:r>
              <a:rPr lang="zh-TW" altLang="en-US" dirty="0"/>
              <a:t>可新增</a:t>
            </a:r>
            <a:r>
              <a:rPr lang="en-US" altLang="zh-TW" dirty="0"/>
              <a:t>cell</a:t>
            </a:r>
            <a:r>
              <a:rPr lang="zh-TW" altLang="en-US" dirty="0"/>
              <a:t>範圍執行程式碼</a:t>
            </a:r>
            <a:endParaRPr lang="en-US" altLang="zh-TW" dirty="0"/>
          </a:p>
          <a:p>
            <a:r>
              <a:rPr lang="zh-TW" altLang="en-US" dirty="0"/>
              <a:t>一併儲存執行後的結果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A3E747-DDCC-4C08-868A-54FA55E6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16599"/>
            <a:ext cx="771089" cy="365125"/>
          </a:xfrm>
        </p:spPr>
        <p:txBody>
          <a:bodyPr/>
          <a:lstStyle/>
          <a:p>
            <a:fld id="{3D9A1BCB-C2DF-4C22-BAA8-F276E632711F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8" name="Picture 4" descr="Spyder集成开发环境（python） - python_backup - 博客园">
            <a:extLst>
              <a:ext uri="{FF2B5EF4-FFF2-40B4-BE49-F238E27FC236}">
                <a16:creationId xmlns:a16="http://schemas.microsoft.com/office/drawing/2014/main" id="{EC78EC36-6417-454C-A4FC-EB720C22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0019" y="4105275"/>
            <a:ext cx="1821919" cy="182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E4C91402-DA96-4703-87EF-0457AF0AB5F5}"/>
              </a:ext>
            </a:extLst>
          </p:cNvPr>
          <p:cNvGrpSpPr/>
          <p:nvPr/>
        </p:nvGrpSpPr>
        <p:grpSpPr>
          <a:xfrm>
            <a:off x="3665785" y="4105275"/>
            <a:ext cx="1880168" cy="2294538"/>
            <a:chOff x="1190819" y="3960731"/>
            <a:chExt cx="1880168" cy="2294538"/>
          </a:xfrm>
        </p:grpSpPr>
        <p:pic>
          <p:nvPicPr>
            <p:cNvPr id="9" name="Picture 2" descr="Visual Studio Code Python環境建置">
              <a:extLst>
                <a:ext uri="{FF2B5EF4-FFF2-40B4-BE49-F238E27FC236}">
                  <a16:creationId xmlns:a16="http://schemas.microsoft.com/office/drawing/2014/main" id="{62845C01-A243-432E-AFFD-1C6CD752D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90819" y="3960731"/>
              <a:ext cx="1880168" cy="185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E0C7500-7B26-4ECA-8A6A-8789E3A02D6F}"/>
                </a:ext>
              </a:extLst>
            </p:cNvPr>
            <p:cNvSpPr txBox="1"/>
            <p:nvPr/>
          </p:nvSpPr>
          <p:spPr>
            <a:xfrm>
              <a:off x="1565279" y="5885937"/>
              <a:ext cx="98616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Vs Code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2" descr="用Google Colab 免費GPU 訓練AI 模型教學- Soul &amp; Shell Blog">
            <a:extLst>
              <a:ext uri="{FF2B5EF4-FFF2-40B4-BE49-F238E27FC236}">
                <a16:creationId xmlns:a16="http://schemas.microsoft.com/office/drawing/2014/main" id="{6CF47EF8-1C9F-4D50-ABAA-C91B0E02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9722" y="4102739"/>
            <a:ext cx="2020083" cy="20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Jupyter - 維基百科，自由的百科全書">
            <a:extLst>
              <a:ext uri="{FF2B5EF4-FFF2-40B4-BE49-F238E27FC236}">
                <a16:creationId xmlns:a16="http://schemas.microsoft.com/office/drawing/2014/main" id="{B5C6FFF8-F48A-43A6-A68C-F66B771B7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3716" y="4086093"/>
            <a:ext cx="1828149" cy="21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5355CA6-8CC5-44C1-8EBC-CCEDCA610113}"/>
              </a:ext>
            </a:extLst>
          </p:cNvPr>
          <p:cNvSpPr txBox="1"/>
          <p:nvPr/>
        </p:nvSpPr>
        <p:spPr>
          <a:xfrm>
            <a:off x="6881457" y="559115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Google </a:t>
            </a:r>
            <a:r>
              <a:rPr lang="en-US" altLang="zh-TW" dirty="0" err="1">
                <a:solidFill>
                  <a:schemeClr val="bg1"/>
                </a:solidFill>
              </a:rPr>
              <a:t>colab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98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8599F-FC23-48DC-9E77-CE7444B5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endParaRPr lang="zh-TW" altLang="en-US" dirty="0"/>
          </a:p>
        </p:txBody>
      </p:sp>
      <p:pic>
        <p:nvPicPr>
          <p:cNvPr id="5" name="Picture 2" descr="用Google Colab 免費GPU 訓練AI 模型教學- Soul &amp; Shell Blog">
            <a:extLst>
              <a:ext uri="{FF2B5EF4-FFF2-40B4-BE49-F238E27FC236}">
                <a16:creationId xmlns:a16="http://schemas.microsoft.com/office/drawing/2014/main" id="{8AEFD6B7-9C52-4CE0-AE24-5F586E8F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C2B2AB-5B6B-41AA-9C7F-086979762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r>
              <a:rPr lang="zh-TW" altLang="en-US" dirty="0"/>
              <a:t>本課堂會使用的</a:t>
            </a:r>
            <a:r>
              <a:rPr lang="en-US" altLang="zh-TW" dirty="0"/>
              <a:t>IDE</a:t>
            </a:r>
          </a:p>
          <a:p>
            <a:r>
              <a:rPr lang="zh-TW" altLang="en-US" dirty="0"/>
              <a:t>由</a:t>
            </a:r>
            <a:r>
              <a:rPr lang="en-US" altLang="zh-TW" dirty="0"/>
              <a:t>Google</a:t>
            </a:r>
            <a:r>
              <a:rPr lang="zh-TW" altLang="en-US" dirty="0"/>
              <a:t>開發的線上</a:t>
            </a:r>
            <a:r>
              <a:rPr lang="en-US" altLang="zh-TW" dirty="0"/>
              <a:t>IDE</a:t>
            </a:r>
            <a:r>
              <a:rPr lang="zh-TW" altLang="en-US" dirty="0"/>
              <a:t>，只要登入帳號即可馬上使用</a:t>
            </a:r>
            <a:endParaRPr lang="en-US" altLang="zh-TW" dirty="0"/>
          </a:p>
          <a:p>
            <a:r>
              <a:rPr lang="zh-TW" altLang="en-US" dirty="0"/>
              <a:t>執行時是使用</a:t>
            </a:r>
            <a:r>
              <a:rPr lang="en-US" altLang="zh-TW" dirty="0"/>
              <a:t>google</a:t>
            </a:r>
            <a:r>
              <a:rPr lang="zh-TW" altLang="en-US" dirty="0"/>
              <a:t>的硬體設備，不是自己的電腦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B8ECE4-411C-4454-AE92-60749D18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D9A1BCB-C2DF-4C22-BAA8-F276E632711F}" type="slidenum">
              <a:rPr lang="zh-TW" altLang="en-US" smtClean="0"/>
              <a:pPr>
                <a:spcAft>
                  <a:spcPts val="600"/>
                </a:spcAft>
              </a:pPr>
              <a:t>19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AA3A434-8121-43CC-B0C2-4F18ADE2AA00}"/>
              </a:ext>
            </a:extLst>
          </p:cNvPr>
          <p:cNvSpPr txBox="1"/>
          <p:nvPr/>
        </p:nvSpPr>
        <p:spPr>
          <a:xfrm>
            <a:off x="1141411" y="5422151"/>
            <a:ext cx="3494597" cy="34945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1300">
                <a:solidFill>
                  <a:srgbClr val="FFFFFF"/>
                </a:solidFill>
              </a:rPr>
              <a:t>Google </a:t>
            </a:r>
            <a:r>
              <a:rPr lang="en-US" altLang="zh-TW" sz="1300" err="1">
                <a:solidFill>
                  <a:srgbClr val="FFFFFF"/>
                </a:solidFill>
              </a:rPr>
              <a:t>colab</a:t>
            </a:r>
            <a:endParaRPr lang="zh-TW" alt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9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230D9-233D-4C39-99BC-E68184D6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DD2E2A-C466-4017-8C60-1B8B83F58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是當今膾炙人口的一種程式語言，其語法簡潔並具高可讀性，使整個程式架構清晰明瞭並易於撰寫，同時也易於學習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功能強大：從硬體控制到架設網站都難不倒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跨平臺：從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x86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嵌入式單晶片都可以使用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容易擴充：有廣大的社群支援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屬於</a:t>
            </a:r>
            <a:r>
              <a:rPr lang="zh-TW" altLang="en-US" dirty="0">
                <a:solidFill>
                  <a:srgbClr val="D753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直譯式程式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2A72B6-978D-4D5A-BA1B-A3150D44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284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F14BD-3CC1-430D-A1F7-7F47609F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545FE-EE30-40F2-AE4B-502FA5572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搜尋</a:t>
            </a:r>
            <a:r>
              <a:rPr lang="en-US" altLang="zh-TW" dirty="0"/>
              <a:t>”google </a:t>
            </a:r>
            <a:r>
              <a:rPr lang="en-US" altLang="zh-TW" dirty="0" err="1"/>
              <a:t>colab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點擊第一個搜尋結果，登入</a:t>
            </a:r>
            <a:endParaRPr lang="en-US" altLang="zh-TW" dirty="0"/>
          </a:p>
          <a:p>
            <a:r>
              <a:rPr lang="zh-TW" altLang="en-US" dirty="0"/>
              <a:t>新增一個新的</a:t>
            </a:r>
            <a:r>
              <a:rPr lang="en-US" altLang="zh-TW" dirty="0"/>
              <a:t>note book</a:t>
            </a:r>
          </a:p>
          <a:p>
            <a:r>
              <a:rPr lang="zh-TW" altLang="en-US" dirty="0"/>
              <a:t>就可以開始打程式了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8E87C7-324B-478F-BBEF-875C5732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119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87F66-EC5A-4745-8DDE-E2F40D99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0C4B6E-5A6A-4016-B7F8-834CC825F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5172F7-30E3-4214-B2FD-51DDE932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7F5B0F-DE90-494B-ABAF-2EE34951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51" y="2157414"/>
            <a:ext cx="750674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5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71328-6E00-4726-B06D-63B461E1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E60F78-39AA-4ED0-8035-F3FEB72A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145A5C-3972-4574-AF9A-27AA7A7B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CB83F1-C891-40C7-81D0-7368BC8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07"/>
            <a:ext cx="12192000" cy="65585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0A74E28-EE7F-4303-B123-007D139DA49A}"/>
              </a:ext>
            </a:extLst>
          </p:cNvPr>
          <p:cNvSpPr/>
          <p:nvPr/>
        </p:nvSpPr>
        <p:spPr>
          <a:xfrm>
            <a:off x="8010526" y="5618161"/>
            <a:ext cx="771090" cy="265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265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F279E-9DCB-4309-BE0D-2F30538B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CE5843-198F-47E7-B1A7-7A35B5AD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7344"/>
            <a:ext cx="9905999" cy="354171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C81D7C-B0DA-46CC-8939-0E1CD6FA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611131"/>
            <a:ext cx="771089" cy="365125"/>
          </a:xfrm>
        </p:spPr>
        <p:txBody>
          <a:bodyPr/>
          <a:lstStyle/>
          <a:p>
            <a:fld id="{3D9A1BCB-C2DF-4C22-BAA8-F276E632711F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5C63C8-66D6-44DF-9DAD-8729A8C32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656"/>
          <a:stretch/>
        </p:blipFill>
        <p:spPr>
          <a:xfrm>
            <a:off x="0" y="1997715"/>
            <a:ext cx="12192000" cy="174311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40657C6-6DC6-4C22-B49D-346C27B8B187}"/>
              </a:ext>
            </a:extLst>
          </p:cNvPr>
          <p:cNvSpPr txBox="1"/>
          <p:nvPr/>
        </p:nvSpPr>
        <p:spPr>
          <a:xfrm>
            <a:off x="469895" y="3822313"/>
            <a:ext cx="9316361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左方的播放鍵為當前選擇的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，可開始輸入程式碼到這個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0C8D63-F3F2-425B-B808-43718291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9087"/>
            <a:ext cx="12192000" cy="112502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ED5DB93-A197-4DF6-8519-2E628F09C87D}"/>
              </a:ext>
            </a:extLst>
          </p:cNvPr>
          <p:cNvSpPr txBox="1"/>
          <p:nvPr/>
        </p:nvSpPr>
        <p:spPr>
          <a:xfrm>
            <a:off x="469895" y="5873898"/>
            <a:ext cx="9316361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輸入完程式碼，按下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”Ctrl + Enter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</a:p>
        </p:txBody>
      </p:sp>
    </p:spTree>
    <p:extLst>
      <p:ext uri="{BB962C8B-B14F-4D97-AF65-F5344CB8AC3E}">
        <p14:creationId xmlns:p14="http://schemas.microsoft.com/office/powerpoint/2010/main" val="9582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AD3A6-53CA-4584-B902-86B571A6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新增一個</a:t>
            </a:r>
            <a:r>
              <a:rPr lang="en-US" altLang="zh-TW" dirty="0"/>
              <a:t>cell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424CE3-45F9-46E4-A256-2221C8D66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A29C8C-9A98-4E1F-882F-F885376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C42B4F-849C-4508-9A01-6826C5A7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267"/>
            <a:ext cx="12192000" cy="11250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26EDD28-3C38-44D9-ACB2-A299A67877D3}"/>
              </a:ext>
            </a:extLst>
          </p:cNvPr>
          <p:cNvSpPr txBox="1"/>
          <p:nvPr/>
        </p:nvSpPr>
        <p:spPr>
          <a:xfrm>
            <a:off x="469895" y="3087078"/>
            <a:ext cx="9316361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於選定的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，按下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”Ctrl + B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向下新增一個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416F5B-C49B-4AB0-B28F-C03BA60EF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6039"/>
            <a:ext cx="12192000" cy="11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8B2FD-6648-4C22-B2EA-E5162BC9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刪除一個</a:t>
            </a:r>
            <a:r>
              <a:rPr lang="en-US" altLang="zh-TW" dirty="0"/>
              <a:t>cell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69D31C-E9D6-45F1-BEBF-46C891764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E0AA9A-582E-4E3A-8329-6281C4FF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C09A3D-7A7C-410D-B0DB-EA981B60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899"/>
            <a:ext cx="12192000" cy="120265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3D4E5F7-1B3A-48AC-97DB-8227392F0043}"/>
              </a:ext>
            </a:extLst>
          </p:cNvPr>
          <p:cNvSpPr txBox="1"/>
          <p:nvPr/>
        </p:nvSpPr>
        <p:spPr>
          <a:xfrm>
            <a:off x="469895" y="3457193"/>
            <a:ext cx="9316361" cy="830997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於選定的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，先按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”Esc”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退出編輯模式，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再按下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”Ctrl + D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刪除此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29CC297-23D4-44AA-8121-03F8F6E2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6097"/>
            <a:ext cx="12192000" cy="116569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85CC9EB-37BB-4047-AC41-3A28B100F616}"/>
              </a:ext>
            </a:extLst>
          </p:cNvPr>
          <p:cNvSpPr txBox="1"/>
          <p:nvPr/>
        </p:nvSpPr>
        <p:spPr>
          <a:xfrm>
            <a:off x="469895" y="5873898"/>
            <a:ext cx="9316361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刪除成功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188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FA26C1-BEA3-4B8A-9B99-38FC2405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加快執行速度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16AFB6-6898-42B6-B15F-1D2E2D24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5A2868-DBA2-4593-A186-CC9D4095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41F0C58-B327-4150-822C-BC29130D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68" y="1886446"/>
            <a:ext cx="3677163" cy="4267796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30D00787-A6C7-4762-8144-5171CC78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63" y="1886446"/>
            <a:ext cx="3210373" cy="1838582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E1C67D3D-2846-4708-AF0A-A27AACD16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437" y="3906211"/>
            <a:ext cx="321989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88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26A1CE-276B-49FF-827F-14894ACB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F332F8-36B5-4329-B8A7-712E1A16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直譯編譯語言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Python </a:t>
            </a:r>
            <a:r>
              <a:rPr lang="zh-TW" altLang="en-US" dirty="0">
                <a:hlinkClick r:id="rId3"/>
              </a:rPr>
              <a:t>環境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Anaconda(</a:t>
            </a:r>
            <a:r>
              <a:rPr lang="zh-TW" altLang="en-US" dirty="0">
                <a:hlinkClick r:id="rId4"/>
              </a:rPr>
              <a:t>維基</a:t>
            </a:r>
            <a:r>
              <a:rPr lang="en-US" altLang="zh-TW" dirty="0">
                <a:hlinkClick r:id="rId4"/>
              </a:rPr>
              <a:t>)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D20A43-B53D-4AFE-AAFA-683E57E4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40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EE813-98A6-41D1-9BC0-8A9721AAE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程式語法介紹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CA10E1-04F5-442B-BD41-A626650D9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CH1</a:t>
            </a:r>
            <a:r>
              <a:rPr lang="zh-TW" altLang="en-US" dirty="0"/>
              <a:t> 基礎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ECA6B0-5CC0-4663-92FB-E4CB1ABE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2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C39D7-548C-4A9F-BDBC-BCF3853C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列印</a:t>
            </a:r>
            <a:r>
              <a:rPr lang="en-US" altLang="zh-TW" dirty="0"/>
              <a:t>print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C29EF-41F2-4750-8EB5-A8D34445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zh-TW" altLang="en-US" dirty="0"/>
              <a:t>在程式語言中，英文的大小寫有分別，也就是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a</a:t>
            </a:r>
            <a:r>
              <a:rPr lang="zh-TW" altLang="en-US" dirty="0"/>
              <a:t>是不同的，不可打成</a:t>
            </a:r>
            <a:r>
              <a:rPr lang="en-US" altLang="zh-TW" dirty="0"/>
              <a:t>PRINT</a:t>
            </a:r>
          </a:p>
          <a:p>
            <a:pPr marL="285750" indent="-285750"/>
            <a:r>
              <a:rPr lang="zh-TW" altLang="en-US" dirty="0"/>
              <a:t>語法</a:t>
            </a:r>
            <a:r>
              <a:rPr lang="en-US" altLang="zh-TW" dirty="0"/>
              <a:t>print</a:t>
            </a:r>
            <a:r>
              <a:rPr lang="zh-TW" altLang="en-US" dirty="0"/>
              <a:t>是列印出的語法，將想要列印的字打入括號中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D7BD51-3759-4316-89E5-50E9E66F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9087"/>
            <a:ext cx="12192000" cy="11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9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C406B-10F0-461A-A40C-3993B805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直譯式語言 </a:t>
            </a:r>
            <a:r>
              <a:rPr lang="en-US" altLang="zh-TW" dirty="0"/>
              <a:t>V.S.</a:t>
            </a:r>
            <a:r>
              <a:rPr lang="zh-TW" altLang="en-US" dirty="0"/>
              <a:t> 編譯式語言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F4359A-2BC9-48ED-A8F0-47DACC01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編譯式語言：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C++</a:t>
            </a:r>
            <a:r>
              <a:rPr lang="zh-TW" altLang="en-US" dirty="0"/>
              <a:t>、</a:t>
            </a:r>
            <a:r>
              <a:rPr lang="en-US" altLang="zh-TW" dirty="0"/>
              <a:t>Visual Basic</a:t>
            </a:r>
          </a:p>
          <a:p>
            <a:r>
              <a:rPr lang="zh-TW" altLang="en-US" dirty="0"/>
              <a:t>執行程式腳本前，會先透過編譯器</a:t>
            </a:r>
            <a:r>
              <a:rPr lang="en-US" altLang="zh-TW" dirty="0"/>
              <a:t>(compiler)</a:t>
            </a:r>
            <a:r>
              <a:rPr lang="zh-TW" altLang="en-US" dirty="0"/>
              <a:t>將程式碼編譯成計算機所看的懂的機器碼</a:t>
            </a:r>
            <a:r>
              <a:rPr lang="en-US" altLang="zh-TW" dirty="0"/>
              <a:t>(machine language)</a:t>
            </a:r>
            <a:r>
              <a:rPr lang="zh-TW" altLang="en-US" dirty="0"/>
              <a:t>再執行。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直譯式語言：</a:t>
            </a:r>
            <a:r>
              <a:rPr lang="en-US" altLang="zh-TW" dirty="0"/>
              <a:t>Python</a:t>
            </a:r>
            <a:r>
              <a:rPr lang="zh-TW" altLang="en-US" dirty="0"/>
              <a:t>、 </a:t>
            </a:r>
            <a:r>
              <a:rPr lang="en-US" altLang="zh-TW" dirty="0" err="1"/>
              <a:t>Javascript</a:t>
            </a:r>
            <a:r>
              <a:rPr lang="zh-TW" altLang="en-US" dirty="0"/>
              <a:t>、</a:t>
            </a:r>
            <a:r>
              <a:rPr lang="en-US" altLang="zh-TW" dirty="0"/>
              <a:t>Ruby</a:t>
            </a:r>
          </a:p>
          <a:p>
            <a:r>
              <a:rPr lang="zh-TW" altLang="en-US" dirty="0"/>
              <a:t>執行程式腳本</a:t>
            </a:r>
            <a:r>
              <a:rPr lang="en-US" altLang="zh-TW" dirty="0"/>
              <a:t>(script)</a:t>
            </a:r>
            <a:r>
              <a:rPr lang="zh-TW" altLang="en-US" dirty="0"/>
              <a:t>時，將會一行一行執行。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FA8D74F-807D-48B7-A8BD-88191ABD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008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11657E-424C-4E91-B001-EFF3951D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87516E-D690-408F-98D0-EB3C0923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Input()</a:t>
            </a:r>
            <a:r>
              <a:rPr lang="zh-TW" altLang="en-US" dirty="0"/>
              <a:t>執行後可以輸入</a:t>
            </a:r>
            <a:r>
              <a:rPr lang="en-US" altLang="zh-TW" dirty="0"/>
              <a:t>string</a:t>
            </a:r>
          </a:p>
          <a:p>
            <a:r>
              <a:rPr lang="zh-TW" altLang="en-US" dirty="0"/>
              <a:t>如遲遲未輸入，則程式永遠不會結束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2AE1A6-B60D-4D64-B4A8-1B4A0F37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693349"/>
            <a:ext cx="5659641" cy="14694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0512B53-7B1D-48D7-850D-D921C01C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3293507"/>
            <a:ext cx="4533900" cy="186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30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A5CB0C-00E1-4160-B0B5-17E09368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  <a:r>
              <a:rPr lang="en-US" altLang="zh-TW" dirty="0"/>
              <a:t>comment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28FC83-A173-4983-9FD1-CF4C6916A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加上井字號</a:t>
            </a:r>
            <a:r>
              <a:rPr lang="en-US" altLang="zh-TW" dirty="0"/>
              <a:t>#</a:t>
            </a:r>
            <a:r>
              <a:rPr lang="zh-TW" altLang="en-US" dirty="0"/>
              <a:t>，則</a:t>
            </a:r>
            <a:r>
              <a:rPr lang="en-US" altLang="zh-TW" dirty="0"/>
              <a:t>#</a:t>
            </a:r>
            <a:r>
              <a:rPr lang="zh-TW" altLang="en-US" dirty="0"/>
              <a:t>以後的字都會變成註解，可當作筆記使用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4484C9-0E41-4986-B271-8485BD6A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20" y="3082000"/>
            <a:ext cx="5973009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76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AAE49-5798-47D7-BC2B-6A53DE43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3A3B18-96A5-4A3A-8C1D-E05B00B3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zh-TW" altLang="en-US" dirty="0"/>
              <a:t>宣告變數</a:t>
            </a:r>
            <a:endParaRPr lang="en-US" altLang="zh-TW" dirty="0"/>
          </a:p>
          <a:p>
            <a:pPr marL="285750" indent="-285750"/>
            <a:r>
              <a:rPr lang="zh-TW" altLang="en-US" dirty="0"/>
              <a:t>圖中的</a:t>
            </a:r>
            <a:r>
              <a:rPr lang="en-US" altLang="zh-TW" dirty="0"/>
              <a:t>x</a:t>
            </a:r>
            <a:r>
              <a:rPr lang="zh-TW" altLang="en-US" dirty="0"/>
              <a:t>為變數，可以儲存等號右邊的值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998955-6B64-4B1F-AFF9-59CF34D3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37" y="3557440"/>
            <a:ext cx="5020376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56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946E7B-9751-4293-9E98-20EFA3FA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資料型態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EBA522-30D7-4A4A-8FC5-7C34CFCEB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6B0A93-7D5D-4388-BD38-2B29C0CAAF06}"/>
              </a:ext>
            </a:extLst>
          </p:cNvPr>
          <p:cNvSpPr/>
          <p:nvPr/>
        </p:nvSpPr>
        <p:spPr>
          <a:xfrm>
            <a:off x="4002228" y="208343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highlight>
                  <a:srgbClr val="E78045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字串 </a:t>
            </a:r>
            <a:r>
              <a:rPr lang="en-US" altLang="zh-TW" dirty="0">
                <a:highlight>
                  <a:srgbClr val="E78045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string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‘hello world’ ,‘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三年一班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整數 </a:t>
            </a:r>
            <a:r>
              <a:rPr lang="en-US" altLang="zh-TW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1, 2, 3, 4, -100, 0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 </a:t>
            </a:r>
            <a:r>
              <a:rPr lang="en-US" altLang="zh-TW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1.2, 3.14, -3.14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DEEF68-2C39-46FB-AC18-F735169BAC88}"/>
              </a:ext>
            </a:extLst>
          </p:cNvPr>
          <p:cNvSpPr txBox="1"/>
          <p:nvPr/>
        </p:nvSpPr>
        <p:spPr>
          <a:xfrm>
            <a:off x="874828" y="5948283"/>
            <a:ext cx="104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資料型態分很多種，不只以上這些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E2D2186-AC0F-40F7-A67E-46B23C915D39}"/>
              </a:ext>
            </a:extLst>
          </p:cNvPr>
          <p:cNvSpPr/>
          <p:nvPr/>
        </p:nvSpPr>
        <p:spPr>
          <a:xfrm>
            <a:off x="1971004" y="2083435"/>
            <a:ext cx="1694484" cy="72650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文字類型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5034B9B-8C83-4CDD-AD7F-C562893D9174}"/>
              </a:ext>
            </a:extLst>
          </p:cNvPr>
          <p:cNvSpPr/>
          <p:nvPr/>
        </p:nvSpPr>
        <p:spPr>
          <a:xfrm>
            <a:off x="1983309" y="3451414"/>
            <a:ext cx="1694484" cy="726502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數字類型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D7CE767-9ECD-4ADA-9A5E-B8C315D8856B}"/>
              </a:ext>
            </a:extLst>
          </p:cNvPr>
          <p:cNvSpPr/>
          <p:nvPr/>
        </p:nvSpPr>
        <p:spPr>
          <a:xfrm>
            <a:off x="1971004" y="4819393"/>
            <a:ext cx="1694484" cy="72650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布林類型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454FC-9250-4084-9F7A-AD503FCC1E82}"/>
              </a:ext>
            </a:extLst>
          </p:cNvPr>
          <p:cNvSpPr txBox="1"/>
          <p:nvPr/>
        </p:nvSpPr>
        <p:spPr>
          <a:xfrm>
            <a:off x="4002228" y="4932352"/>
            <a:ext cx="2220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A262D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布林 </a:t>
            </a:r>
            <a:r>
              <a:rPr lang="en-US" altLang="zh-TW" dirty="0">
                <a:highlight>
                  <a:srgbClr val="A262D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Boolean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Ex: True, False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494CF83-B1D1-441B-B778-9B2685B4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575" y="2779805"/>
            <a:ext cx="3133053" cy="33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08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3CB3E-7D96-42BC-ACA0-BDEC3213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整數</a:t>
            </a:r>
            <a:r>
              <a:rPr lang="en-US" altLang="zh-TW" dirty="0"/>
              <a:t>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EA7BEB-5FD2-4BB7-839B-EC180DBAE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72232A-492B-4277-A579-9555E250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42" y="2249487"/>
            <a:ext cx="3334215" cy="25911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A1FCC9-8CB7-4957-BECF-4B30E202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67" y="2097088"/>
            <a:ext cx="3820058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449CB-DF5B-4E18-AB3B-3A21B739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1BCD1D-7AAF-40FF-A38F-26FFB4C11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zh-TW" altLang="en-US" dirty="0"/>
              <a:t>可以為任意大小寫英文、數字、底線開頭的組合</a:t>
            </a:r>
          </a:p>
          <a:p>
            <a:pPr marL="285750" indent="-285750"/>
            <a:r>
              <a:rPr lang="zh-TW" altLang="en-US" dirty="0"/>
              <a:t>切記不能以數字作為開頭！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4F5487-EFC9-4B38-8608-46AD5833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25" y="3890665"/>
            <a:ext cx="4648849" cy="15527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9A00DA1-D983-422B-BB57-64D6DD00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28" y="3238111"/>
            <a:ext cx="4496427" cy="130510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1C89779-F9D2-4685-9374-5448979EB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194" y="5198420"/>
            <a:ext cx="423921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2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3B423-A0A5-47FE-BFD1-3E3C60B2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</a:t>
            </a:r>
            <a:r>
              <a:rPr lang="en-US" altLang="zh-TW" dirty="0"/>
              <a:t>Assign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01FCB8-D0F4-4362-907C-5027D2E9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zh-TW" altLang="en-US" dirty="0">
                <a:highlight>
                  <a:srgbClr val="D7537B"/>
                </a:highlight>
              </a:rPr>
              <a:t>在程式語言之中，我們把等號</a:t>
            </a:r>
            <a:r>
              <a:rPr lang="en-US" altLang="zh-TW" dirty="0">
                <a:highlight>
                  <a:srgbClr val="D7537B"/>
                </a:highlight>
              </a:rPr>
              <a:t>(=)</a:t>
            </a:r>
            <a:r>
              <a:rPr lang="zh-TW" altLang="en-US" dirty="0">
                <a:highlight>
                  <a:srgbClr val="D7537B"/>
                </a:highlight>
              </a:rPr>
              <a:t>稱為指派</a:t>
            </a:r>
            <a:r>
              <a:rPr lang="en-US" altLang="zh-TW" dirty="0">
                <a:highlight>
                  <a:srgbClr val="D7537B"/>
                </a:highlight>
              </a:rPr>
              <a:t>!</a:t>
            </a:r>
          </a:p>
          <a:p>
            <a:pPr marL="285750" indent="-285750"/>
            <a:r>
              <a:rPr lang="en-US" altLang="zh-TW" dirty="0"/>
              <a:t>(</a:t>
            </a:r>
            <a:r>
              <a:rPr lang="zh-TW" altLang="en-US" dirty="0"/>
              <a:t>變數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表達式</a:t>
            </a:r>
            <a:r>
              <a:rPr lang="en-US" altLang="zh-TW" dirty="0"/>
              <a:t>(</a:t>
            </a:r>
            <a:r>
              <a:rPr lang="zh-TW" altLang="en-US" dirty="0"/>
              <a:t>要執行的動作</a:t>
            </a:r>
            <a:r>
              <a:rPr lang="en-US" altLang="zh-TW" dirty="0"/>
              <a:t>)</a:t>
            </a:r>
            <a:r>
              <a:rPr lang="zh-TW" altLang="en-US" dirty="0"/>
              <a:t>，將表達式指派給變數</a:t>
            </a:r>
            <a:endParaRPr lang="en-US" altLang="zh-TW" dirty="0"/>
          </a:p>
          <a:p>
            <a:pPr marL="285750" indent="-285750"/>
            <a:endParaRPr lang="en-US" altLang="zh-TW" dirty="0"/>
          </a:p>
          <a:p>
            <a:pPr marL="285750" indent="-285750"/>
            <a:endParaRPr lang="en-US" altLang="zh-TW" dirty="0"/>
          </a:p>
          <a:p>
            <a:pPr marL="285750" indent="-285750"/>
            <a:r>
              <a:rPr lang="en-US" altLang="zh-TW" dirty="0"/>
              <a:t>B</a:t>
            </a:r>
            <a:r>
              <a:rPr lang="zh-TW" altLang="en-US" dirty="0"/>
              <a:t>值為何？</a:t>
            </a:r>
            <a:endParaRPr lang="en-US" altLang="zh-TW" dirty="0"/>
          </a:p>
          <a:p>
            <a:pPr marL="285750" indent="-285750"/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9FCC179-ED49-4D1D-A2C3-986D9FA4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816" y="3426661"/>
            <a:ext cx="1114581" cy="83831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56D67D3-3644-4A5B-B10E-F58E9928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4605562"/>
            <a:ext cx="2681546" cy="21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7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5EEE8-9DA0-4922-86DA-8D22D5FB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</a:t>
            </a:r>
            <a:r>
              <a:rPr lang="en-US" altLang="zh-TW" dirty="0"/>
              <a:t>Assign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F7B72B-0AC6-4574-9E72-3CE9BFFCF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執行第 </a:t>
            </a:r>
            <a:r>
              <a:rPr lang="en-US" altLang="zh-TW" dirty="0"/>
              <a:t>1 </a:t>
            </a:r>
            <a:r>
              <a:rPr lang="zh-TW" altLang="en-US" dirty="0"/>
              <a:t>行時，程式建立一個</a:t>
            </a:r>
            <a:r>
              <a:rPr lang="zh-TW" altLang="en-US" b="1" dirty="0">
                <a:highlight>
                  <a:srgbClr val="D7537B"/>
                </a:highlight>
              </a:rPr>
              <a:t>字串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’ABC’</a:t>
            </a:r>
            <a:r>
              <a:rPr lang="zh-TW" altLang="en-US" dirty="0"/>
              <a:t>和</a:t>
            </a:r>
            <a:r>
              <a:rPr lang="zh-TW" altLang="en-US" b="1" dirty="0">
                <a:highlight>
                  <a:srgbClr val="D7537B"/>
                </a:highlight>
              </a:rPr>
              <a:t>變數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zh-TW" altLang="en-US" dirty="0"/>
              <a:t>並把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TW" altLang="en-US" dirty="0"/>
              <a:t>指向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’ABC’</a:t>
            </a:r>
            <a:endParaRPr lang="en-US" altLang="zh-TW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TW" altLang="en-US" dirty="0"/>
          </a:p>
        </p:txBody>
      </p:sp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7FD753A3-2972-4602-9D4A-3F7EC20B7D20}"/>
              </a:ext>
            </a:extLst>
          </p:cNvPr>
          <p:cNvSpPr/>
          <p:nvPr/>
        </p:nvSpPr>
        <p:spPr>
          <a:xfrm>
            <a:off x="3286472" y="3618367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D806F16-6331-4673-935E-6760131797C5}"/>
              </a:ext>
            </a:extLst>
          </p:cNvPr>
          <p:cNvCxnSpPr/>
          <p:nvPr/>
        </p:nvCxnSpPr>
        <p:spPr>
          <a:xfrm>
            <a:off x="4424990" y="4020036"/>
            <a:ext cx="1255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2CE2665-8183-4DFD-8911-5675E800F45B}"/>
              </a:ext>
            </a:extLst>
          </p:cNvPr>
          <p:cNvSpPr/>
          <p:nvPr/>
        </p:nvSpPr>
        <p:spPr>
          <a:xfrm>
            <a:off x="5940025" y="3618367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‘ABC’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3386E63-D009-4B81-AD2A-C898536A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330" y="1697395"/>
            <a:ext cx="2915057" cy="20862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4E8461-D793-432A-9CE1-5DEA4F21E538}"/>
              </a:ext>
            </a:extLst>
          </p:cNvPr>
          <p:cNvSpPr/>
          <p:nvPr/>
        </p:nvSpPr>
        <p:spPr>
          <a:xfrm>
            <a:off x="9047947" y="1697395"/>
            <a:ext cx="2165684" cy="524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10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41B36EB-BF5F-43E1-84A2-1EA36B81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330" y="1697395"/>
            <a:ext cx="2915057" cy="20862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6745DB3-B56C-40D1-9075-CA8E871B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</a:t>
            </a:r>
            <a:r>
              <a:rPr lang="en-US" altLang="zh-TW" dirty="0"/>
              <a:t>Assign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71D1ED-2E0D-42D5-B1A9-151F49558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執行第 </a:t>
            </a:r>
            <a:r>
              <a:rPr lang="en-US" altLang="zh-TW" dirty="0"/>
              <a:t>2 </a:t>
            </a:r>
            <a:r>
              <a:rPr lang="zh-TW" altLang="en-US" dirty="0"/>
              <a:t>行時，程式建立一個</a:t>
            </a:r>
            <a:r>
              <a:rPr lang="zh-TW" altLang="en-US" b="1" dirty="0">
                <a:highlight>
                  <a:srgbClr val="D7537B"/>
                </a:highlight>
              </a:rPr>
              <a:t>變數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zh-TW" altLang="en-US" dirty="0"/>
              <a:t>並把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TW" altLang="en-US" dirty="0"/>
              <a:t>指向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TW" altLang="en-US" dirty="0"/>
              <a:t>指向的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’ABC’</a:t>
            </a:r>
            <a:endParaRPr lang="en-US" altLang="zh-TW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TW" altLang="en-US" dirty="0"/>
          </a:p>
        </p:txBody>
      </p:sp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8A8DF404-9CF3-41F4-A59E-6795EF53AD9D}"/>
              </a:ext>
            </a:extLst>
          </p:cNvPr>
          <p:cNvSpPr/>
          <p:nvPr/>
        </p:nvSpPr>
        <p:spPr>
          <a:xfrm>
            <a:off x="3286472" y="3618367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85CFB08-6D24-4202-A1BD-E9C6CC3AF0E5}"/>
              </a:ext>
            </a:extLst>
          </p:cNvPr>
          <p:cNvCxnSpPr/>
          <p:nvPr/>
        </p:nvCxnSpPr>
        <p:spPr>
          <a:xfrm>
            <a:off x="4424990" y="4020036"/>
            <a:ext cx="1255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64D5168C-0D22-49C2-9A22-059AA8BC2B8F}"/>
              </a:ext>
            </a:extLst>
          </p:cNvPr>
          <p:cNvSpPr/>
          <p:nvPr/>
        </p:nvSpPr>
        <p:spPr>
          <a:xfrm>
            <a:off x="5940025" y="3618367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‘ABC’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6E8B69-C80E-4937-BA0F-DDC84368EF28}"/>
              </a:ext>
            </a:extLst>
          </p:cNvPr>
          <p:cNvSpPr/>
          <p:nvPr/>
        </p:nvSpPr>
        <p:spPr>
          <a:xfrm>
            <a:off x="9315450" y="2124969"/>
            <a:ext cx="1428750" cy="445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DCFCDFDF-615B-4C74-9661-2B6CBE5F7046}"/>
              </a:ext>
            </a:extLst>
          </p:cNvPr>
          <p:cNvSpPr/>
          <p:nvPr/>
        </p:nvSpPr>
        <p:spPr>
          <a:xfrm>
            <a:off x="3286471" y="4856298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B6D6A0E-9ECD-43AB-95B5-E5BF9F8213F2}"/>
              </a:ext>
            </a:extLst>
          </p:cNvPr>
          <p:cNvCxnSpPr>
            <a:cxnSpLocks/>
          </p:cNvCxnSpPr>
          <p:nvPr/>
        </p:nvCxnSpPr>
        <p:spPr>
          <a:xfrm flipV="1">
            <a:off x="4424990" y="4373146"/>
            <a:ext cx="1255059" cy="922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233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73F43F8-A350-49BD-80EF-A307D25F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330" y="1697395"/>
            <a:ext cx="2915057" cy="20862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24C23D-DFE1-48DB-B141-7DDE4040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</a:t>
            </a:r>
            <a:r>
              <a:rPr lang="en-US" altLang="zh-TW" dirty="0"/>
              <a:t>Assign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E16276-086B-4EB3-9392-03AFB3A2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執行第 </a:t>
            </a:r>
            <a:r>
              <a:rPr lang="en-US" altLang="zh-TW" dirty="0"/>
              <a:t>3 </a:t>
            </a:r>
            <a:r>
              <a:rPr lang="zh-TW" altLang="en-US" dirty="0"/>
              <a:t>行時，程式建立一個</a:t>
            </a:r>
            <a:r>
              <a:rPr lang="zh-TW" altLang="en-US" b="1" dirty="0">
                <a:highlight>
                  <a:srgbClr val="D7537B"/>
                </a:highlight>
              </a:rPr>
              <a:t>字串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’XYZ’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zh-TW" altLang="en-US" dirty="0"/>
              <a:t>並把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TW" altLang="en-US" dirty="0"/>
              <a:t>指向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’XYZ’</a:t>
            </a:r>
            <a:endParaRPr lang="en-US" altLang="zh-TW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TW" altLang="en-US" dirty="0"/>
          </a:p>
        </p:txBody>
      </p:sp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28CF85DB-1B28-49E4-8DF1-89B43EB72368}"/>
              </a:ext>
            </a:extLst>
          </p:cNvPr>
          <p:cNvSpPr/>
          <p:nvPr/>
        </p:nvSpPr>
        <p:spPr>
          <a:xfrm>
            <a:off x="3310856" y="3618367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C2B5017-6D53-4670-AB96-977CD85E0C15}"/>
              </a:ext>
            </a:extLst>
          </p:cNvPr>
          <p:cNvCxnSpPr/>
          <p:nvPr/>
        </p:nvCxnSpPr>
        <p:spPr>
          <a:xfrm>
            <a:off x="4449374" y="4020036"/>
            <a:ext cx="1255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754FBDD-EC9B-41C7-A904-49CE94C562BE}"/>
              </a:ext>
            </a:extLst>
          </p:cNvPr>
          <p:cNvSpPr/>
          <p:nvPr/>
        </p:nvSpPr>
        <p:spPr>
          <a:xfrm>
            <a:off x="9239250" y="2515319"/>
            <a:ext cx="201835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接點 8">
            <a:extLst>
              <a:ext uri="{FF2B5EF4-FFF2-40B4-BE49-F238E27FC236}">
                <a16:creationId xmlns:a16="http://schemas.microsoft.com/office/drawing/2014/main" id="{2A4D2EE5-5EF5-43EA-B5AE-7EC69C124D25}"/>
              </a:ext>
            </a:extLst>
          </p:cNvPr>
          <p:cNvSpPr/>
          <p:nvPr/>
        </p:nvSpPr>
        <p:spPr>
          <a:xfrm>
            <a:off x="3310855" y="4856298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DF7B64D-3E15-4A36-8AA5-DCEEFA24B084}"/>
              </a:ext>
            </a:extLst>
          </p:cNvPr>
          <p:cNvCxnSpPr>
            <a:cxnSpLocks/>
          </p:cNvCxnSpPr>
          <p:nvPr/>
        </p:nvCxnSpPr>
        <p:spPr>
          <a:xfrm flipV="1">
            <a:off x="4449374" y="5295569"/>
            <a:ext cx="116541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3CF5A47-ECEB-41A1-8EE2-BC176A29DAA5}"/>
              </a:ext>
            </a:extLst>
          </p:cNvPr>
          <p:cNvSpPr/>
          <p:nvPr/>
        </p:nvSpPr>
        <p:spPr>
          <a:xfrm>
            <a:off x="5964408" y="4892169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‘ABC’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E7833C-80CB-4566-8C52-FAFCEE27B243}"/>
              </a:ext>
            </a:extLst>
          </p:cNvPr>
          <p:cNvSpPr/>
          <p:nvPr/>
        </p:nvSpPr>
        <p:spPr>
          <a:xfrm>
            <a:off x="5964409" y="3618367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‘XYZ’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191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C406B-10F0-461A-A40C-3993B805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直譯式語言 </a:t>
            </a:r>
            <a:r>
              <a:rPr lang="en-US" altLang="zh-TW" dirty="0"/>
              <a:t>V.S.</a:t>
            </a:r>
            <a:r>
              <a:rPr lang="zh-TW" altLang="en-US" dirty="0"/>
              <a:t> 編譯式語言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F4359A-2BC9-48ED-A8F0-47DACC01E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編譯式語言會事先定義資料型別、型別檢查，擁有高效能的執行速度。程式執行速度較直譯式語言快，因其在程式執行前預先編譯過了。</a:t>
            </a:r>
            <a:endParaRPr lang="en-US" altLang="zh-TW" dirty="0"/>
          </a:p>
          <a:p>
            <a:r>
              <a:rPr lang="zh-TW" altLang="en-US" dirty="0"/>
              <a:t>直譯式語言由於在執行時需要一行一行的完成「編譯</a:t>
            </a:r>
            <a:r>
              <a:rPr lang="en-US" altLang="zh-TW" dirty="0"/>
              <a:t>-&gt;</a:t>
            </a:r>
            <a:r>
              <a:rPr lang="zh-TW" altLang="en-US" dirty="0"/>
              <a:t>執行」的步驟，故執行效率上比編譯式來的慢，但也因為一行一行執行的特性，使開發者能夠</a:t>
            </a:r>
            <a:r>
              <a:rPr lang="zh-TW" altLang="en-US" dirty="0">
                <a:solidFill>
                  <a:srgbClr val="D7537B"/>
                </a:solidFill>
              </a:rPr>
              <a:t>馬上執行並除錯</a:t>
            </a:r>
            <a:r>
              <a:rPr lang="zh-TW" altLang="en-US" dirty="0"/>
              <a:t>，給予開發者更有彈性以及快速的開發流程，也使得初學者易於入門。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7E6908-86CF-40F6-8F3B-C9B0138A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44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68FC3E2-110C-4CE4-98CA-F7CCA430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330" y="1697395"/>
            <a:ext cx="2915057" cy="20862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D8530B3-FB11-4481-9629-DBFB3B07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指派</a:t>
            </a:r>
            <a:r>
              <a:rPr lang="en-US" altLang="zh-TW" dirty="0"/>
              <a:t>Assign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CEC61B-76F5-4A89-94DE-7D4A19667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執行第 </a:t>
            </a:r>
            <a:r>
              <a:rPr lang="en-US" altLang="zh-TW" dirty="0"/>
              <a:t>4 </a:t>
            </a:r>
            <a:r>
              <a:rPr lang="zh-TW" altLang="en-US" dirty="0"/>
              <a:t>、</a:t>
            </a:r>
            <a:r>
              <a:rPr lang="en-US" altLang="zh-TW" dirty="0"/>
              <a:t>5</a:t>
            </a:r>
            <a:r>
              <a:rPr lang="zh-TW" altLang="en-US" dirty="0"/>
              <a:t> 行時，印出變數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因為</a:t>
            </a:r>
            <a:r>
              <a:rPr lang="en-US" altLang="zh-TW" b="1" dirty="0">
                <a:highlight>
                  <a:srgbClr val="D7537B"/>
                </a:highlight>
              </a:rPr>
              <a:t>a</a:t>
            </a:r>
            <a:r>
              <a:rPr lang="zh-TW" altLang="en-US" dirty="0"/>
              <a:t>指向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’XYZ’</a:t>
            </a:r>
            <a:r>
              <a:rPr lang="zh-TW" altLang="en-US" dirty="0"/>
              <a:t>，故結果印出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altLang="zh-TW" dirty="0">
              <a:highlight>
                <a:srgbClr val="D7537B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因為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TW" altLang="en-US" dirty="0"/>
              <a:t>指向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’ABC’</a:t>
            </a:r>
            <a:r>
              <a:rPr lang="zh-TW" altLang="en-US" dirty="0"/>
              <a:t>，故結果印出</a:t>
            </a:r>
            <a:r>
              <a:rPr lang="en-US" altLang="zh-TW" b="1" dirty="0">
                <a:highlight>
                  <a:srgbClr val="D7537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</a:p>
          <a:p>
            <a:endParaRPr lang="zh-TW" altLang="en-US" dirty="0"/>
          </a:p>
        </p:txBody>
      </p:sp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9CCE6676-C138-44B4-BF14-3AA6D17A66D5}"/>
              </a:ext>
            </a:extLst>
          </p:cNvPr>
          <p:cNvSpPr/>
          <p:nvPr/>
        </p:nvSpPr>
        <p:spPr>
          <a:xfrm>
            <a:off x="3310856" y="4256542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6C2E9C1-7C1E-474D-9BF5-93FD9886C6E3}"/>
              </a:ext>
            </a:extLst>
          </p:cNvPr>
          <p:cNvCxnSpPr/>
          <p:nvPr/>
        </p:nvCxnSpPr>
        <p:spPr>
          <a:xfrm>
            <a:off x="4449374" y="4658211"/>
            <a:ext cx="1255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B1BA7E1B-066C-4702-9E1A-C43EE6EF5C6B}"/>
              </a:ext>
            </a:extLst>
          </p:cNvPr>
          <p:cNvSpPr/>
          <p:nvPr/>
        </p:nvSpPr>
        <p:spPr>
          <a:xfrm>
            <a:off x="9020175" y="2775604"/>
            <a:ext cx="2237433" cy="778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接點 8">
            <a:extLst>
              <a:ext uri="{FF2B5EF4-FFF2-40B4-BE49-F238E27FC236}">
                <a16:creationId xmlns:a16="http://schemas.microsoft.com/office/drawing/2014/main" id="{805A17B9-695D-45A9-A3B5-85577AA713B9}"/>
              </a:ext>
            </a:extLst>
          </p:cNvPr>
          <p:cNvSpPr/>
          <p:nvPr/>
        </p:nvSpPr>
        <p:spPr>
          <a:xfrm>
            <a:off x="3310855" y="5494473"/>
            <a:ext cx="869577" cy="8785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9F1D12D-6179-4DD3-A431-9782283CE629}"/>
              </a:ext>
            </a:extLst>
          </p:cNvPr>
          <p:cNvCxnSpPr>
            <a:cxnSpLocks/>
          </p:cNvCxnSpPr>
          <p:nvPr/>
        </p:nvCxnSpPr>
        <p:spPr>
          <a:xfrm flipV="1">
            <a:off x="4449374" y="5933744"/>
            <a:ext cx="116541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3543AA9-911F-4412-96AB-7BD89DFBB14B}"/>
              </a:ext>
            </a:extLst>
          </p:cNvPr>
          <p:cNvSpPr/>
          <p:nvPr/>
        </p:nvSpPr>
        <p:spPr>
          <a:xfrm>
            <a:off x="5964408" y="5530344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‘ABC’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E8599A-2F7D-4AA8-8785-32FCA858C702}"/>
              </a:ext>
            </a:extLst>
          </p:cNvPr>
          <p:cNvSpPr/>
          <p:nvPr/>
        </p:nvSpPr>
        <p:spPr>
          <a:xfrm>
            <a:off x="5964409" y="4256542"/>
            <a:ext cx="1506071" cy="806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‘XYZ’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E30565A-9B6B-48A9-83CF-F1BB7E88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55" y="3985896"/>
            <a:ext cx="1476700" cy="87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4755D-2FA1-4AD2-AB56-05F36EF4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查看變數的型態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EF3089-AA87-40AB-8E3D-32986E50A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73F70D-D210-4275-B2F9-2B6057D97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612" y="2190750"/>
            <a:ext cx="2286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54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461B9-3E21-40D4-BF61-60FBABAE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8D1000-A530-4CA7-8CCD-1E365C5DB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0700"/>
            <a:ext cx="9905999" cy="4000501"/>
          </a:xfrm>
        </p:spPr>
        <p:txBody>
          <a:bodyPr/>
          <a:lstStyle/>
          <a:p>
            <a:r>
              <a:rPr lang="en-US" altLang="zh-TW" dirty="0"/>
              <a:t>input</a:t>
            </a:r>
            <a:r>
              <a:rPr lang="zh-TW" altLang="en-US" dirty="0"/>
              <a:t>的型態必定為字串，那要如何改變其形態？</a:t>
            </a:r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8D60D5A-96F8-4670-BAFE-FE9F8577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350625"/>
            <a:ext cx="2738628" cy="15620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E11A938-76A2-4F7F-B2B4-1012556D8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3993112"/>
            <a:ext cx="2406429" cy="16659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DD2491F-4E85-43D6-8A3F-F9F96CADD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5" y="2244501"/>
            <a:ext cx="2892223" cy="170031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1A13855-6C26-486D-ADF3-FE66193EE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625" y="4037642"/>
            <a:ext cx="2310081" cy="165883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A05C9B-9925-417F-A98C-61000CA51224}"/>
              </a:ext>
            </a:extLst>
          </p:cNvPr>
          <p:cNvSpPr txBox="1"/>
          <p:nvPr/>
        </p:nvSpPr>
        <p:spPr>
          <a:xfrm>
            <a:off x="1141412" y="5871656"/>
            <a:ext cx="1044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int()    float()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將原為字串的值轉型！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轉型成</a:t>
            </a:r>
            <a:r>
              <a:rPr lang="en-US" altLang="zh-TW" b="1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zh-TW" altLang="en-US" b="1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b="1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  <a:r>
              <a:rPr lang="zh-TW" altLang="en-US" b="1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之後，便可作數學的運算</a:t>
            </a:r>
            <a:r>
              <a:rPr lang="zh-TW" altLang="en-US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70505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練習檢查變數型態</a:t>
            </a:r>
            <a:endParaRPr lang="en-US" altLang="zh-TW" dirty="0"/>
          </a:p>
          <a:p>
            <a:r>
              <a:rPr lang="zh-TW" altLang="en-US" dirty="0"/>
              <a:t>請練習指派的範例</a:t>
            </a:r>
            <a:endParaRPr lang="en-US" altLang="zh-TW" dirty="0"/>
          </a:p>
          <a:p>
            <a:r>
              <a:rPr lang="zh-TW" altLang="en-US" dirty="0"/>
              <a:t>請使用</a:t>
            </a:r>
            <a:r>
              <a:rPr lang="en-US" altLang="zh-TW" dirty="0"/>
              <a:t>input</a:t>
            </a:r>
            <a:r>
              <a:rPr lang="zh-TW" altLang="en-US" dirty="0"/>
              <a:t>函式輸入兩個數字</a:t>
            </a:r>
            <a:r>
              <a:rPr lang="en-US" altLang="zh-TW" dirty="0"/>
              <a:t>10</a:t>
            </a:r>
            <a:r>
              <a:rPr lang="zh-TW" altLang="en-US" dirty="0"/>
              <a:t>、</a:t>
            </a:r>
            <a:r>
              <a:rPr lang="en-US" altLang="zh-TW" dirty="0"/>
              <a:t>20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並分別存入變數</a:t>
            </a:r>
            <a:r>
              <a:rPr lang="en-US" altLang="zh-TW" dirty="0"/>
              <a:t>a</a:t>
            </a:r>
            <a:r>
              <a:rPr lang="zh-TW" altLang="en-US" dirty="0"/>
              <a:t>和變數</a:t>
            </a:r>
            <a:r>
              <a:rPr lang="en-US" altLang="zh-TW" dirty="0"/>
              <a:t>b(a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都要是</a:t>
            </a:r>
            <a:r>
              <a:rPr lang="en-US" altLang="zh-TW" dirty="0"/>
              <a:t>int)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將兩者相加後</a:t>
            </a:r>
            <a:r>
              <a:rPr lang="en-US" altLang="zh-TW" dirty="0"/>
              <a:t>print</a:t>
            </a:r>
            <a:r>
              <a:rPr lang="zh-TW" altLang="en-US" dirty="0"/>
              <a:t>出來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4BA2A0-E420-423C-9EDD-7C6368950027}"/>
              </a:ext>
            </a:extLst>
          </p:cNvPr>
          <p:cNvSpPr txBox="1"/>
          <p:nvPr/>
        </p:nvSpPr>
        <p:spPr>
          <a:xfrm>
            <a:off x="7522479" y="3897441"/>
            <a:ext cx="3088371" cy="1200329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Tips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c = 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a+b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print(c)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07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EE813-98A6-41D1-9BC0-8A9721AAE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程式語法介紹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CA10E1-04F5-442B-BD41-A626650D9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CH2 </a:t>
            </a:r>
            <a:r>
              <a:rPr lang="zh-TW" altLang="en-US" dirty="0"/>
              <a:t>四則運算、條件式、</a:t>
            </a:r>
            <a:r>
              <a:rPr lang="en-US" altLang="zh-TW" dirty="0"/>
              <a:t>print</a:t>
            </a:r>
            <a:r>
              <a:rPr lang="zh-TW" altLang="en-US" dirty="0"/>
              <a:t>進階使用方法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ECA6B0-5CC0-4663-92FB-E4CB1ABE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60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E8BB3DE-8F81-4E6B-9765-43096BECDDF5}"/>
              </a:ext>
            </a:extLst>
          </p:cNvPr>
          <p:cNvSpPr txBox="1"/>
          <p:nvPr/>
        </p:nvSpPr>
        <p:spPr>
          <a:xfrm>
            <a:off x="1320344" y="5088493"/>
            <a:ext cx="104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60" indent="0">
              <a:buNone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注意！數字與字串不能進行加法，故要轉型後才能作運算。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8F7922-9773-4871-9FDA-882B9C6ECBFE}"/>
              </a:ext>
            </a:extLst>
          </p:cNvPr>
          <p:cNvSpPr txBox="1"/>
          <p:nvPr/>
        </p:nvSpPr>
        <p:spPr>
          <a:xfrm>
            <a:off x="1748969" y="2434801"/>
            <a:ext cx="3016656" cy="12003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字串加法</a:t>
            </a:r>
            <a:endPara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c = "1"+"2"</a:t>
            </a:r>
          </a:p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print(c)</a:t>
            </a:r>
          </a:p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print(type(c))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F5DF646-ABA1-4689-8C75-737DD9BE34A7}"/>
              </a:ext>
            </a:extLst>
          </p:cNvPr>
          <p:cNvCxnSpPr/>
          <p:nvPr/>
        </p:nvCxnSpPr>
        <p:spPr>
          <a:xfrm>
            <a:off x="7566881" y="5289864"/>
            <a:ext cx="1050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33115844-4572-4B28-9E3F-3BB04AB11C16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加法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3A9CD4B-BB9B-4437-A91F-202C8D98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550" y="1884992"/>
            <a:ext cx="2707961" cy="447716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87B58ED-1AA8-4C7C-A6E8-062B4B88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389" y="1884992"/>
            <a:ext cx="3298061" cy="286246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E7B1A80-FA91-4591-B8FA-2745527746A6}"/>
              </a:ext>
            </a:extLst>
          </p:cNvPr>
          <p:cNvSpPr/>
          <p:nvPr/>
        </p:nvSpPr>
        <p:spPr>
          <a:xfrm>
            <a:off x="7144897" y="2097088"/>
            <a:ext cx="551304" cy="703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239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r>
              <a:rPr lang="en-US" altLang="zh-TW" dirty="0"/>
              <a:t>Operators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電腦的高執行效率，是為了幫助人類更快的算出複雜的運算，而程式語言中，對於數字的運算有著與數學不同的表達，稱為運算子，常見的運算子如下：</a:t>
            </a:r>
          </a:p>
          <a:p>
            <a:r>
              <a:rPr lang="zh-TW" altLang="en-US" dirty="0"/>
              <a:t>加法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4 + 3</a:t>
            </a:r>
          </a:p>
          <a:p>
            <a:r>
              <a:rPr lang="zh-TW" altLang="en-US" dirty="0"/>
              <a:t>減法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9 – 7</a:t>
            </a:r>
          </a:p>
          <a:p>
            <a:r>
              <a:rPr lang="zh-TW" altLang="en-US" dirty="0"/>
              <a:t>乘法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5 * 6</a:t>
            </a:r>
          </a:p>
          <a:p>
            <a:r>
              <a:rPr lang="zh-TW" altLang="en-US" dirty="0"/>
              <a:t>除法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63 / 7</a:t>
            </a:r>
          </a:p>
          <a:p>
            <a:endParaRPr lang="en-US" altLang="zh-TW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A217D7-A8F9-4C72-B612-5247A678B4E9}"/>
              </a:ext>
            </a:extLst>
          </p:cNvPr>
          <p:cNvGrpSpPr/>
          <p:nvPr/>
        </p:nvGrpSpPr>
        <p:grpSpPr>
          <a:xfrm>
            <a:off x="5532705" y="3278942"/>
            <a:ext cx="3334712" cy="1881502"/>
            <a:chOff x="1194318" y="1628157"/>
            <a:chExt cx="3334712" cy="1881502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0C086BC-F117-446A-AE75-A8854DFCD63B}"/>
                </a:ext>
              </a:extLst>
            </p:cNvPr>
            <p:cNvGrpSpPr/>
            <p:nvPr/>
          </p:nvGrpSpPr>
          <p:grpSpPr>
            <a:xfrm>
              <a:off x="1194318" y="1628157"/>
              <a:ext cx="3334712" cy="584776"/>
              <a:chOff x="1194318" y="1628157"/>
              <a:chExt cx="3334712" cy="584776"/>
            </a:xfrm>
          </p:grpSpPr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1FD118D-EAF5-4834-978D-7AAE56C49D63}"/>
                  </a:ext>
                </a:extLst>
              </p:cNvPr>
              <p:cNvSpPr txBox="1"/>
              <p:nvPr/>
            </p:nvSpPr>
            <p:spPr>
              <a:xfrm>
                <a:off x="1194318" y="1628158"/>
                <a:ext cx="3334712" cy="58477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urier New" panose="02070309020205020404" pitchFamily="49" charset="0"/>
                    <a:cs typeface="Courier New" panose="02070309020205020404" pitchFamily="49" charset="0"/>
                  </a:rPr>
                  <a:t>y = ax + b</a:t>
                </a: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69674FB-F23F-40EA-B462-EF483D5B0EEC}"/>
                  </a:ext>
                </a:extLst>
              </p:cNvPr>
              <p:cNvSpPr txBox="1"/>
              <p:nvPr/>
            </p:nvSpPr>
            <p:spPr>
              <a:xfrm>
                <a:off x="1972361" y="1628157"/>
                <a:ext cx="497714" cy="58477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337C330-36E9-491A-93E3-DCE6B045C012}"/>
                  </a:ext>
                </a:extLst>
              </p:cNvPr>
              <p:cNvSpPr txBox="1"/>
              <p:nvPr/>
            </p:nvSpPr>
            <p:spPr>
              <a:xfrm>
                <a:off x="3240505" y="1628157"/>
                <a:ext cx="497714" cy="58477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urier New" panose="02070309020205020404" pitchFamily="49" charset="0"/>
                    <a:cs typeface="Courier New" panose="02070309020205020404" pitchFamily="49" charset="0"/>
                  </a:rPr>
                  <a:t>+</a:t>
                </a:r>
              </a:p>
            </p:txBody>
          </p:sp>
        </p:grp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E38ACBCB-8415-4957-92A5-6AA9F1399955}"/>
                </a:ext>
              </a:extLst>
            </p:cNvPr>
            <p:cNvCxnSpPr/>
            <p:nvPr/>
          </p:nvCxnSpPr>
          <p:spPr>
            <a:xfrm>
              <a:off x="2229853" y="2438400"/>
              <a:ext cx="0" cy="577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01B37AF-5F65-43C7-B91E-9B37A42C45D8}"/>
                </a:ext>
              </a:extLst>
            </p:cNvPr>
            <p:cNvSpPr txBox="1"/>
            <p:nvPr/>
          </p:nvSpPr>
          <p:spPr>
            <a:xfrm>
              <a:off x="1791271" y="314032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highlight>
                    <a:srgbClr val="D7537B"/>
                  </a:highlight>
                </a:rPr>
                <a:t>運算子</a:t>
              </a:r>
            </a:p>
          </p:txBody>
        </p:sp>
      </p:grp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2F4762E-481B-4C5B-81C5-7D15825F6DC9}"/>
              </a:ext>
            </a:extLst>
          </p:cNvPr>
          <p:cNvCxnSpPr/>
          <p:nvPr/>
        </p:nvCxnSpPr>
        <p:spPr>
          <a:xfrm>
            <a:off x="8539915" y="4079660"/>
            <a:ext cx="0" cy="57751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A27D56-58B3-401C-8EFE-0AC0300F0FFF}"/>
              </a:ext>
            </a:extLst>
          </p:cNvPr>
          <p:cNvSpPr txBox="1"/>
          <p:nvPr/>
        </p:nvSpPr>
        <p:spPr>
          <a:xfrm>
            <a:off x="8101333" y="47815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A262D0"/>
                </a:highlight>
              </a:rPr>
              <a:t>運算元</a:t>
            </a:r>
          </a:p>
        </p:txBody>
      </p:sp>
    </p:spTree>
    <p:extLst>
      <p:ext uri="{BB962C8B-B14F-4D97-AF65-F5344CB8AC3E}">
        <p14:creationId xmlns:p14="http://schemas.microsoft.com/office/powerpoint/2010/main" val="3922171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r>
              <a:rPr lang="en-US" altLang="zh-TW" dirty="0"/>
              <a:t>Operators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/>
              <a:t>在程式語言中也遵循著先乘除後加減的規律，因此也有括號的運用</a:t>
            </a:r>
            <a:endParaRPr lang="en-US" altLang="zh-TW" dirty="0"/>
          </a:p>
          <a:p>
            <a:r>
              <a:rPr lang="zh-TW" altLang="en-US" dirty="0"/>
              <a:t>括號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4*(2+3) </a:t>
            </a:r>
          </a:p>
          <a:p>
            <a:r>
              <a:rPr lang="zh-TW" altLang="en-US" dirty="0"/>
              <a:t>次方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2**10</a:t>
            </a:r>
          </a:p>
          <a:p>
            <a:r>
              <a:rPr lang="zh-TW" altLang="en-US" dirty="0"/>
              <a:t>整除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64//7</a:t>
            </a:r>
          </a:p>
          <a:p>
            <a:r>
              <a:rPr lang="zh-TW" altLang="en-US" dirty="0"/>
              <a:t>餘數</a:t>
            </a:r>
            <a:br>
              <a:rPr lang="zh-TW" altLang="en-US" dirty="0"/>
            </a:br>
            <a:r>
              <a:rPr lang="zh-TW" altLang="en-US" dirty="0"/>
              <a:t>　</a:t>
            </a:r>
            <a:r>
              <a:rPr lang="en-US" altLang="zh-TW" dirty="0"/>
              <a:t>ex: 64%7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2D940E-CCD1-45F2-BCD9-C0C388DA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21" y="2781041"/>
            <a:ext cx="382005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90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946E7B-9751-4293-9E98-20EFA3FA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資料型態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EBA522-30D7-4A4A-8FC5-7C34CFCEB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6B0A93-7D5D-4388-BD38-2B29C0CAAF06}"/>
              </a:ext>
            </a:extLst>
          </p:cNvPr>
          <p:cNvSpPr/>
          <p:nvPr/>
        </p:nvSpPr>
        <p:spPr>
          <a:xfrm>
            <a:off x="4002228" y="208343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highlight>
                  <a:srgbClr val="E78045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字串 </a:t>
            </a:r>
            <a:r>
              <a:rPr lang="en-US" altLang="zh-TW" dirty="0">
                <a:highlight>
                  <a:srgbClr val="E78045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string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‘hello world’ ,‘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三年一班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整數 </a:t>
            </a:r>
            <a:r>
              <a:rPr lang="en-US" altLang="zh-TW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1, 2, 3, 4, -100, 0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 </a:t>
            </a:r>
            <a:r>
              <a:rPr lang="en-US" altLang="zh-TW" dirty="0">
                <a:highlight>
                  <a:srgbClr val="D7537B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1.2, 3.14, -3.14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DEEF68-2C39-46FB-AC18-F735169BAC88}"/>
              </a:ext>
            </a:extLst>
          </p:cNvPr>
          <p:cNvSpPr txBox="1"/>
          <p:nvPr/>
        </p:nvSpPr>
        <p:spPr>
          <a:xfrm>
            <a:off x="874828" y="5948283"/>
            <a:ext cx="104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資料型態分很多種，不只以上這些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E2D2186-AC0F-40F7-A67E-46B23C915D39}"/>
              </a:ext>
            </a:extLst>
          </p:cNvPr>
          <p:cNvSpPr/>
          <p:nvPr/>
        </p:nvSpPr>
        <p:spPr>
          <a:xfrm>
            <a:off x="1971004" y="2083435"/>
            <a:ext cx="1694484" cy="72650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文字類型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5034B9B-8C83-4CDD-AD7F-C562893D9174}"/>
              </a:ext>
            </a:extLst>
          </p:cNvPr>
          <p:cNvSpPr/>
          <p:nvPr/>
        </p:nvSpPr>
        <p:spPr>
          <a:xfrm>
            <a:off x="1983309" y="3451414"/>
            <a:ext cx="1694484" cy="726502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數字類型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D7CE767-9ECD-4ADA-9A5E-B8C315D8856B}"/>
              </a:ext>
            </a:extLst>
          </p:cNvPr>
          <p:cNvSpPr/>
          <p:nvPr/>
        </p:nvSpPr>
        <p:spPr>
          <a:xfrm>
            <a:off x="1971004" y="4819393"/>
            <a:ext cx="1694484" cy="72650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布林類型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454FC-9250-4084-9F7A-AD503FCC1E82}"/>
              </a:ext>
            </a:extLst>
          </p:cNvPr>
          <p:cNvSpPr txBox="1"/>
          <p:nvPr/>
        </p:nvSpPr>
        <p:spPr>
          <a:xfrm>
            <a:off x="4002228" y="4932352"/>
            <a:ext cx="2220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A262D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布林 </a:t>
            </a:r>
            <a:r>
              <a:rPr lang="en-US" altLang="zh-TW" dirty="0">
                <a:highlight>
                  <a:srgbClr val="A262D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Boolean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Ex: True, False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494CF83-B1D1-441B-B778-9B2685B4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575" y="2779805"/>
            <a:ext cx="3133053" cy="335314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8187373-5454-455B-AF66-5A91B6FD72B6}"/>
              </a:ext>
            </a:extLst>
          </p:cNvPr>
          <p:cNvSpPr/>
          <p:nvPr/>
        </p:nvSpPr>
        <p:spPr>
          <a:xfrm>
            <a:off x="1808786" y="4676582"/>
            <a:ext cx="6156969" cy="1000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552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判斷式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判斷大於小於也是運算子的一種。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BAFA4E-992F-4CF9-B794-175DD1D8BD7D}"/>
              </a:ext>
            </a:extLst>
          </p:cNvPr>
          <p:cNvSpPr txBox="1"/>
          <p:nvPr/>
        </p:nvSpPr>
        <p:spPr>
          <a:xfrm>
            <a:off x="1946793" y="3007263"/>
            <a:ext cx="447132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F9A069-6AA2-4558-9EBE-FA1D1F9C336C}"/>
              </a:ext>
            </a:extLst>
          </p:cNvPr>
          <p:cNvSpPr txBox="1"/>
          <p:nvPr/>
        </p:nvSpPr>
        <p:spPr>
          <a:xfrm>
            <a:off x="1962731" y="4995029"/>
            <a:ext cx="559427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047225-0A7E-48EA-8CC9-BABC2FD4C306}"/>
              </a:ext>
            </a:extLst>
          </p:cNvPr>
          <p:cNvSpPr txBox="1"/>
          <p:nvPr/>
        </p:nvSpPr>
        <p:spPr>
          <a:xfrm>
            <a:off x="7979366" y="3021773"/>
            <a:ext cx="559427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7A7751-53C6-4A55-9F32-14FCCE85AB37}"/>
              </a:ext>
            </a:extLst>
          </p:cNvPr>
          <p:cNvSpPr txBox="1"/>
          <p:nvPr/>
        </p:nvSpPr>
        <p:spPr>
          <a:xfrm>
            <a:off x="4405123" y="2977798"/>
            <a:ext cx="447132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BAD9F4-38BD-4051-8EE8-66F392D4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35" y="3140046"/>
            <a:ext cx="1143000" cy="914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A224AFC-38E8-47B8-B3D8-2E97BA31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879" y="3088355"/>
            <a:ext cx="1181100" cy="914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44A0888-B5F9-4299-923A-1D9FE8A8A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748" y="3064320"/>
            <a:ext cx="1266825" cy="9334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64DCC2B-1BBF-47D8-AA1D-830672B22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735" y="5112073"/>
            <a:ext cx="1247775" cy="94297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1D2B08-3197-4833-A6E4-C886D7EA3964}"/>
              </a:ext>
            </a:extLst>
          </p:cNvPr>
          <p:cNvSpPr txBox="1"/>
          <p:nvPr/>
        </p:nvSpPr>
        <p:spPr>
          <a:xfrm>
            <a:off x="4321330" y="4995029"/>
            <a:ext cx="559427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3F43F2A-3784-46F8-BF9F-9E90FE812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7879" y="4645348"/>
            <a:ext cx="1285875" cy="9334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09BA4A2-4A18-4697-BE91-709B5D2AC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404" y="5847153"/>
            <a:ext cx="1276350" cy="94297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464721F-B471-4A54-9AE5-041D0364405D}"/>
              </a:ext>
            </a:extLst>
          </p:cNvPr>
          <p:cNvSpPr txBox="1"/>
          <p:nvPr/>
        </p:nvSpPr>
        <p:spPr>
          <a:xfrm>
            <a:off x="7979367" y="4996983"/>
            <a:ext cx="559427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2732528-168B-4CFC-B5B2-77F9A3C2F8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1685" y="5037845"/>
            <a:ext cx="12763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1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F932E-8E41-4DBB-9101-9E34A7D9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環境安裝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D298D-1BEA-4B85-A4A5-3EB70C47C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200" dirty="0"/>
              <a:t>在寫程式之前，我們必須先預備好可執行</a:t>
            </a:r>
            <a:r>
              <a:rPr lang="en-US" altLang="zh-TW" sz="2200" dirty="0"/>
              <a:t>Python</a:t>
            </a:r>
            <a:r>
              <a:rPr lang="zh-TW" altLang="en-US" sz="2200" dirty="0"/>
              <a:t>腳本的環境。</a:t>
            </a:r>
            <a:endParaRPr lang="en-US" altLang="zh-TW" sz="2200" dirty="0"/>
          </a:p>
          <a:p>
            <a:r>
              <a:rPr lang="en-US" altLang="zh-TW" sz="2200" dirty="0"/>
              <a:t>Python </a:t>
            </a:r>
            <a:r>
              <a:rPr lang="zh-TW" altLang="en-US" sz="2200" dirty="0"/>
              <a:t>的環境有分</a:t>
            </a:r>
            <a:r>
              <a:rPr lang="en-US" altLang="zh-TW" sz="2200" dirty="0"/>
              <a:t>Python 2</a:t>
            </a:r>
            <a:r>
              <a:rPr lang="zh-TW" altLang="en-US" sz="2200" dirty="0"/>
              <a:t>和</a:t>
            </a:r>
            <a:r>
              <a:rPr lang="en-US" altLang="zh-TW" sz="2200" dirty="0"/>
              <a:t>Python</a:t>
            </a:r>
            <a:r>
              <a:rPr lang="zh-TW" altLang="en-US" sz="2200" dirty="0"/>
              <a:t> </a:t>
            </a:r>
            <a:r>
              <a:rPr lang="en-US" altLang="zh-TW" sz="2200" dirty="0"/>
              <a:t>3</a:t>
            </a:r>
            <a:r>
              <a:rPr lang="zh-TW" altLang="en-US" sz="2200" dirty="0"/>
              <a:t>，兩者語法有一定差異，故應要使用目前廣泛使用的</a:t>
            </a:r>
            <a:r>
              <a:rPr lang="en-US" altLang="zh-TW" sz="2200" dirty="0"/>
              <a:t>Python 3</a:t>
            </a:r>
            <a:r>
              <a:rPr lang="zh-TW" altLang="en-US" sz="2200" dirty="0"/>
              <a:t>環境較好。</a:t>
            </a:r>
            <a:endParaRPr lang="en-US" altLang="zh-TW" sz="2200" dirty="0"/>
          </a:p>
          <a:p>
            <a:r>
              <a:rPr lang="zh-TW" altLang="en-US" sz="2200" dirty="0"/>
              <a:t>安裝環境：可直接搜尋</a:t>
            </a:r>
            <a:r>
              <a:rPr lang="en-US" altLang="zh-TW" sz="2200" dirty="0"/>
              <a:t>Python</a:t>
            </a:r>
            <a:r>
              <a:rPr lang="zh-TW" altLang="en-US" sz="2200" dirty="0"/>
              <a:t>的官方網站，下載安裝執行檔</a:t>
            </a:r>
            <a:endParaRPr lang="en-US" altLang="zh-TW" sz="2200" dirty="0"/>
          </a:p>
          <a:p>
            <a:r>
              <a:rPr lang="zh-TW" altLang="en-US" sz="2200" dirty="0"/>
              <a:t>安裝後可直接於命令提示字元（</a:t>
            </a:r>
            <a:r>
              <a:rPr lang="en-US" altLang="zh-TW" sz="2200" dirty="0"/>
              <a:t>cmd.exe</a:t>
            </a:r>
            <a:r>
              <a:rPr lang="zh-TW" altLang="en-US" sz="2200" dirty="0"/>
              <a:t>）呼叫環境，使用其執行腳本</a:t>
            </a:r>
            <a:endParaRPr lang="en-US" altLang="zh-TW" sz="22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C907A7-2800-4171-84A4-1036B2C9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D67D6F-E975-4DF5-8C16-F79E8174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84" y="4743323"/>
            <a:ext cx="7754432" cy="18290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0198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條件式 </a:t>
            </a:r>
            <a:r>
              <a:rPr lang="en-US" altLang="zh-TW" dirty="0"/>
              <a:t>if-else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: </a:t>
            </a:r>
            <a:r>
              <a:rPr lang="zh-TW" altLang="en-US" dirty="0"/>
              <a:t>如果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else : </a:t>
            </a:r>
            <a:r>
              <a:rPr lang="zh-TW" altLang="en-US" dirty="0"/>
              <a:t>否則就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61E3BD-E7A4-44BF-87F2-7121E787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33" y="2066925"/>
            <a:ext cx="3076575" cy="1181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86E544-20F0-4256-9D93-F6BC202EC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93"/>
          <a:stretch/>
        </p:blipFill>
        <p:spPr>
          <a:xfrm>
            <a:off x="2969031" y="3723767"/>
            <a:ext cx="2128010" cy="16478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9FCAD0-A069-4318-BF38-D041BD8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031" y="5368859"/>
            <a:ext cx="2133600" cy="457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617CCB-5856-475E-85B8-1B6EA9AABD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961"/>
          <a:stretch/>
        </p:blipFill>
        <p:spPr>
          <a:xfrm>
            <a:off x="6908330" y="3690323"/>
            <a:ext cx="2128010" cy="16478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E25F8B5-3B16-4DA0-8FFA-F845B792F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329" y="5275013"/>
            <a:ext cx="2057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5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1B23B-031D-46A2-967B-F9DF433A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條件式 </a:t>
            </a:r>
            <a:r>
              <a:rPr lang="en-US" altLang="zh-TW" dirty="0"/>
              <a:t>if-else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64AE7-373C-404A-896E-6C11DCFAF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表示第二個、第三個如果的情況</a:t>
            </a:r>
            <a:r>
              <a:rPr lang="en-US" altLang="zh-TW" dirty="0"/>
              <a:t>(</a:t>
            </a:r>
            <a:r>
              <a:rPr lang="zh-TW" altLang="en-US" dirty="0"/>
              <a:t>第二個</a:t>
            </a:r>
            <a:r>
              <a:rPr lang="en-US" altLang="zh-TW" dirty="0"/>
              <a:t>if</a:t>
            </a:r>
            <a:r>
              <a:rPr lang="zh-TW" altLang="en-US" dirty="0"/>
              <a:t>、第三個</a:t>
            </a:r>
            <a:r>
              <a:rPr lang="en-US" altLang="zh-TW" dirty="0"/>
              <a:t>if…)</a:t>
            </a:r>
            <a:r>
              <a:rPr lang="zh-TW" altLang="en-US" dirty="0"/>
              <a:t>，如果</a:t>
            </a:r>
            <a:r>
              <a:rPr lang="en-US" altLang="zh-TW" dirty="0"/>
              <a:t>if</a:t>
            </a:r>
            <a:r>
              <a:rPr lang="zh-TW" altLang="en-US" dirty="0"/>
              <a:t>和</a:t>
            </a:r>
            <a:r>
              <a:rPr lang="en-US" altLang="zh-TW" dirty="0" err="1"/>
              <a:t>elif</a:t>
            </a:r>
            <a:r>
              <a:rPr lang="zh-TW" altLang="en-US" dirty="0"/>
              <a:t>的情況都不符合，則會運行</a:t>
            </a:r>
            <a:r>
              <a:rPr lang="en-US" altLang="zh-TW" dirty="0"/>
              <a:t>else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1D9959-A4B0-42D1-B113-DBB2A8E5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29" y="3670696"/>
            <a:ext cx="3486150" cy="16192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7D83E0C-3B88-4523-899E-97CAE9A6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05" y="3670696"/>
            <a:ext cx="3667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65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And, or, not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or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C06C5B2-06C5-490A-9C34-6825E592D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68" y="2801802"/>
            <a:ext cx="2495550" cy="5048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6C8BD49-06CD-474A-9E6D-43655D75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518" y="4415079"/>
            <a:ext cx="2524125" cy="4857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729AEA8-D71F-496C-9467-E7049ED1C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518" y="5110982"/>
            <a:ext cx="2943225" cy="5143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174DED3-6BEF-402D-B944-DEFAAD23C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304" y="2801802"/>
            <a:ext cx="1552575" cy="9239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357C5E0-BEB2-445A-B163-DDD5B5776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304" y="3989203"/>
            <a:ext cx="1695450" cy="9144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09F0A43-11FF-4C64-B5C9-8FC75BF674CC}"/>
              </a:ext>
            </a:extLst>
          </p:cNvPr>
          <p:cNvSpPr txBox="1"/>
          <p:nvPr/>
        </p:nvSpPr>
        <p:spPr>
          <a:xfrm>
            <a:off x="6094411" y="2263937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933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縮排</a:t>
            </a:r>
            <a:r>
              <a:rPr lang="en-US" altLang="zh-TW" dirty="0"/>
              <a:t>indent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如果沒縮排會如何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25B8A6-E9D7-42A6-88A6-7C4167F1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829" y="2375219"/>
            <a:ext cx="51244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0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E2B4B-CB60-4240-8EA7-A1C61DCF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</a:t>
            </a:r>
            <a:r>
              <a:rPr lang="zh-TW" altLang="en-US" dirty="0"/>
              <a:t>連接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1D3B67-CDA0-47A6-8AA8-AC34D3DB1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字串</a:t>
            </a:r>
            <a:r>
              <a:rPr lang="en-US" altLang="zh-TW" dirty="0"/>
              <a:t>(str)</a:t>
            </a:r>
            <a:r>
              <a:rPr lang="zh-TW" altLang="en-US" dirty="0"/>
              <a:t>與變數</a:t>
            </a:r>
            <a:r>
              <a:rPr lang="en-US" altLang="zh-TW" dirty="0"/>
              <a:t>(str)</a:t>
            </a:r>
            <a:r>
              <a:rPr lang="zh-TW" altLang="en-US" dirty="0"/>
              <a:t>的連接  </a:t>
            </a:r>
            <a:r>
              <a:rPr lang="en-US" altLang="zh-TW" dirty="0">
                <a:sym typeface="Wingdings" panose="05000000000000000000" pitchFamily="2" charset="2"/>
              </a:rPr>
              <a:t> 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ym typeface="Wingdings" panose="05000000000000000000" pitchFamily="2" charset="2"/>
              </a:rPr>
              <a:t>”,”</a:t>
            </a:r>
            <a:r>
              <a:rPr lang="zh-TW" altLang="en-US" dirty="0">
                <a:sym typeface="Wingdings" panose="05000000000000000000" pitchFamily="2" charset="2"/>
              </a:rPr>
              <a:t>，連接時會產生空格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字串</a:t>
            </a:r>
            <a:r>
              <a:rPr lang="en-US" altLang="zh-TW" dirty="0"/>
              <a:t>(str)</a:t>
            </a:r>
            <a:r>
              <a:rPr lang="zh-TW" altLang="en-US" dirty="0"/>
              <a:t>與變數</a:t>
            </a:r>
            <a:r>
              <a:rPr lang="en-US" altLang="zh-TW" dirty="0"/>
              <a:t>(str)</a:t>
            </a:r>
            <a:r>
              <a:rPr lang="zh-TW" altLang="en-US" dirty="0"/>
              <a:t>的連接  </a:t>
            </a:r>
            <a:r>
              <a:rPr lang="en-US" altLang="zh-TW" dirty="0">
                <a:sym typeface="Wingdings" panose="05000000000000000000" pitchFamily="2" charset="2"/>
              </a:rPr>
              <a:t>  </a:t>
            </a:r>
            <a:r>
              <a:rPr lang="zh-TW" altLang="en-US" dirty="0">
                <a:sym typeface="Wingdings" panose="05000000000000000000" pitchFamily="2" charset="2"/>
              </a:rPr>
              <a:t>使用</a:t>
            </a:r>
            <a:r>
              <a:rPr lang="en-US" altLang="zh-TW" dirty="0">
                <a:sym typeface="Wingdings" panose="05000000000000000000" pitchFamily="2" charset="2"/>
              </a:rPr>
              <a:t>”+”</a:t>
            </a:r>
            <a:r>
              <a:rPr lang="zh-TW" altLang="en-US" dirty="0">
                <a:sym typeface="Wingdings" panose="05000000000000000000" pitchFamily="2" charset="2"/>
              </a:rPr>
              <a:t>，連接時沒有空格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A987DE-7B4D-48D5-9B12-F3D922FE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CC839B1-3532-45F1-9F92-EB11F7CC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552" y="2844730"/>
            <a:ext cx="7777769" cy="15845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C4C6285-F068-446C-9FB0-21BBE7B84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551" y="5046999"/>
            <a:ext cx="7777769" cy="16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33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4C180-48AB-4218-83FA-3F0BB61F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</a:t>
            </a:r>
            <a:r>
              <a:rPr lang="zh-TW" altLang="en-US" dirty="0"/>
              <a:t>連接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94EC50-0A0A-48E6-8659-202B67331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3075"/>
            <a:ext cx="9905999" cy="40481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字串</a:t>
            </a:r>
            <a:r>
              <a:rPr lang="en-US" altLang="zh-TW" sz="2000" dirty="0"/>
              <a:t>(str)</a:t>
            </a:r>
            <a:r>
              <a:rPr lang="zh-TW" altLang="en-US" sz="2000" dirty="0"/>
              <a:t>與其他資料類型</a:t>
            </a:r>
            <a:r>
              <a:rPr lang="en-US" altLang="zh-TW" sz="2000" dirty="0"/>
              <a:t>(int, float…)</a:t>
            </a:r>
            <a:r>
              <a:rPr lang="zh-TW" altLang="en-US" sz="2000" dirty="0"/>
              <a:t>的結合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使用</a:t>
            </a:r>
            <a:r>
              <a:rPr lang="en-US" altLang="zh-TW" sz="2000" dirty="0"/>
              <a:t>”,”</a:t>
            </a:r>
            <a:r>
              <a:rPr lang="zh-TW" altLang="en-US" sz="2000" dirty="0"/>
              <a:t>連接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使用</a:t>
            </a:r>
            <a:r>
              <a:rPr lang="en-US" altLang="zh-TW" sz="2000" dirty="0"/>
              <a:t>”+”</a:t>
            </a:r>
            <a:r>
              <a:rPr lang="zh-TW" altLang="en-US" sz="2000" dirty="0"/>
              <a:t>連接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02F6E8-DC7B-4E2E-8D07-E494A201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5FB997-9F25-4AE8-B97F-733B15DF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916" y="2266960"/>
            <a:ext cx="6272841" cy="13910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4B66A2-486E-4E33-B264-9D4ADFE6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915" y="3690830"/>
            <a:ext cx="6272841" cy="237500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AA35B19-70A4-404D-82D4-4AB09CCB91CE}"/>
              </a:ext>
            </a:extLst>
          </p:cNvPr>
          <p:cNvSpPr txBox="1"/>
          <p:nvPr/>
        </p:nvSpPr>
        <p:spPr>
          <a:xfrm>
            <a:off x="1385888" y="6250594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D7537B"/>
                </a:highlight>
              </a:rPr>
              <a:t>使用</a:t>
            </a:r>
            <a:r>
              <a:rPr lang="en-US" altLang="zh-TW" dirty="0">
                <a:highlight>
                  <a:srgbClr val="D7537B"/>
                </a:highlight>
              </a:rPr>
              <a:t>”+”</a:t>
            </a:r>
            <a:r>
              <a:rPr lang="zh-TW" altLang="en-US" dirty="0">
                <a:highlight>
                  <a:srgbClr val="D7537B"/>
                </a:highlight>
              </a:rPr>
              <a:t>連接時，只能連接字串類型的資料！</a:t>
            </a:r>
          </a:p>
        </p:txBody>
      </p:sp>
    </p:spTree>
    <p:extLst>
      <p:ext uri="{BB962C8B-B14F-4D97-AF65-F5344CB8AC3E}">
        <p14:creationId xmlns:p14="http://schemas.microsoft.com/office/powerpoint/2010/main" val="1849648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F01FC-679F-484F-BE32-298C67EA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</a:t>
            </a:r>
            <a:r>
              <a:rPr lang="zh-TW" altLang="en-US" dirty="0"/>
              <a:t>進階</a:t>
            </a:r>
            <a:r>
              <a:rPr lang="en-US" altLang="zh-TW" dirty="0"/>
              <a:t>-</a:t>
            </a:r>
            <a:r>
              <a:rPr lang="zh-TW" altLang="en-US" dirty="0"/>
              <a:t>字串格式化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64172A-99DA-4C76-B4E3-A6FC2B50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在開發應用程式時我們往往會需要把變數進行字串格式化，也就是說把字串中的變數替換成變數值。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71A9BD-9700-42EF-9A46-73B9B044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007280B-FAAD-4889-B2D5-4BFD2BAA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91" y="3238423"/>
            <a:ext cx="6811187" cy="1305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571280-3301-43F1-B96F-B538DEFA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390" y="4881535"/>
            <a:ext cx="6812109" cy="80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0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0B646-7073-4ABE-82D1-763D3CC1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C58B4-7D1A-4AA1-A619-E37FB82F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小明媽媽跟小明說，如果這次英文跟數學考試都不及格</a:t>
            </a:r>
            <a:r>
              <a:rPr lang="en-US" altLang="zh-TW" dirty="0"/>
              <a:t>(</a:t>
            </a:r>
            <a:r>
              <a:rPr lang="zh-TW" altLang="en-US" dirty="0"/>
              <a:t>小於</a:t>
            </a:r>
            <a:r>
              <a:rPr lang="en-US" altLang="zh-TW" dirty="0"/>
              <a:t>60</a:t>
            </a:r>
            <a:r>
              <a:rPr lang="zh-TW" altLang="en-US" dirty="0"/>
              <a:t>分</a:t>
            </a:r>
            <a:r>
              <a:rPr lang="en-US" altLang="zh-TW" dirty="0"/>
              <a:t>)</a:t>
            </a:r>
            <a:r>
              <a:rPr lang="zh-TW" altLang="en-US" dirty="0"/>
              <a:t>，就要去罰站一個小時；</a:t>
            </a:r>
            <a:endParaRPr lang="en-US" altLang="zh-TW" dirty="0"/>
          </a:p>
          <a:p>
            <a:r>
              <a:rPr lang="zh-TW" altLang="en-US" dirty="0"/>
              <a:t>如果英文跟數學其中一科大於</a:t>
            </a:r>
            <a:r>
              <a:rPr lang="en-US" altLang="zh-TW" dirty="0"/>
              <a:t>60</a:t>
            </a:r>
            <a:r>
              <a:rPr lang="zh-TW" altLang="en-US" dirty="0"/>
              <a:t>分，就帶他去吃肯德基；</a:t>
            </a:r>
            <a:endParaRPr lang="en-US" altLang="zh-TW" dirty="0"/>
          </a:p>
          <a:p>
            <a:r>
              <a:rPr lang="zh-TW" altLang="en-US" dirty="0"/>
              <a:t>如果英文跟數學兩科都大於</a:t>
            </a:r>
            <a:r>
              <a:rPr lang="en-US" altLang="zh-TW" dirty="0"/>
              <a:t>60</a:t>
            </a:r>
            <a:r>
              <a:rPr lang="zh-TW" altLang="en-US" dirty="0"/>
              <a:t>分，就帶他去吃海底撈。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(ex. print('</a:t>
            </a:r>
            <a:r>
              <a:rPr lang="zh-TW" altLang="en-US" dirty="0"/>
              <a:t>因為英文得</a:t>
            </a:r>
            <a:r>
              <a:rPr lang="en-US" altLang="zh-TW" dirty="0" err="1"/>
              <a:t>eng</a:t>
            </a:r>
            <a:r>
              <a:rPr lang="zh-TW" altLang="en-US" dirty="0"/>
              <a:t>分和數學得</a:t>
            </a:r>
            <a:r>
              <a:rPr lang="en-US" altLang="zh-TW" dirty="0"/>
              <a:t>math</a:t>
            </a:r>
            <a:r>
              <a:rPr lang="zh-TW" altLang="en-US" dirty="0"/>
              <a:t>分所以去吃海底撈</a:t>
            </a:r>
            <a:r>
              <a:rPr lang="en-US" altLang="zh-TW" dirty="0"/>
              <a:t>))</a:t>
            </a:r>
          </a:p>
          <a:p>
            <a:endParaRPr lang="en-US" altLang="zh-TW" dirty="0"/>
          </a:p>
          <a:p>
            <a:r>
              <a:rPr lang="zh-TW" altLang="en-US" dirty="0"/>
              <a:t>宣告兩個變數</a:t>
            </a:r>
            <a:r>
              <a:rPr lang="en-US" altLang="zh-TW" dirty="0"/>
              <a:t>(math, </a:t>
            </a:r>
            <a:r>
              <a:rPr lang="en-US" altLang="zh-TW" dirty="0" err="1"/>
              <a:t>eng</a:t>
            </a:r>
            <a:r>
              <a:rPr lang="en-US" altLang="zh-TW" dirty="0"/>
              <a:t>)</a:t>
            </a:r>
            <a:r>
              <a:rPr lang="zh-TW" altLang="en-US" dirty="0"/>
              <a:t>儲存數學和英文的成績，自行輸入成績檢測程式碼是否正確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D0087A-E28C-4A37-8DE3-E1F3B7ABCE79}"/>
              </a:ext>
            </a:extLst>
          </p:cNvPr>
          <p:cNvSpPr txBox="1"/>
          <p:nvPr/>
        </p:nvSpPr>
        <p:spPr>
          <a:xfrm>
            <a:off x="2321375" y="5670976"/>
            <a:ext cx="7546071" cy="1200329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Tips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請用判斷式和條件式”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if,elif,else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、字串格式化完成此題。</a:t>
            </a:r>
          </a:p>
        </p:txBody>
      </p:sp>
    </p:spTree>
    <p:extLst>
      <p:ext uri="{BB962C8B-B14F-4D97-AF65-F5344CB8AC3E}">
        <p14:creationId xmlns:p14="http://schemas.microsoft.com/office/powerpoint/2010/main" val="260659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60683-354F-4946-BEAF-43E96626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29186-0FA5-4BA0-944E-898F6153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字串格式化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803E71-E370-4A55-80D7-515AFB4B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562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EE813-98A6-41D1-9BC0-8A9721AAE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基本介紹、環境、安裝、程式語法介紹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CA10E1-04F5-442B-BD41-A626650D9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CH3 </a:t>
            </a:r>
            <a:r>
              <a:rPr lang="zh-TW" altLang="en-US" dirty="0"/>
              <a:t>迴圈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ECA6B0-5CC0-4663-92FB-E4CB1ABE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78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4029A-A2ED-4888-9B68-4C3ABCEF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EECCA2-D277-4D28-AB37-4FF08F56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直接安裝</a:t>
            </a:r>
            <a:r>
              <a:rPr lang="en-US" altLang="zh-TW" dirty="0"/>
              <a:t>Anaconda</a:t>
            </a:r>
            <a:r>
              <a:rPr lang="zh-TW" altLang="en-US" dirty="0"/>
              <a:t>（已包含</a:t>
            </a:r>
            <a:r>
              <a:rPr lang="en-US" altLang="zh-TW" dirty="0"/>
              <a:t>Python</a:t>
            </a:r>
            <a:r>
              <a:rPr lang="zh-TW" altLang="en-US" dirty="0"/>
              <a:t>環境），其是致力於簡化軟體套件管理的系統</a:t>
            </a:r>
            <a:endParaRPr lang="en-US" altLang="zh-TW" dirty="0"/>
          </a:p>
          <a:p>
            <a:r>
              <a:rPr lang="en-US" altLang="zh-TW" dirty="0"/>
              <a:t>Anaconda</a:t>
            </a:r>
            <a:r>
              <a:rPr lang="zh-TW" altLang="en-US" dirty="0"/>
              <a:t>擁有超過</a:t>
            </a:r>
            <a:r>
              <a:rPr lang="en-US" altLang="zh-TW" dirty="0"/>
              <a:t>1400</a:t>
            </a:r>
            <a:r>
              <a:rPr lang="zh-TW" altLang="en-US" dirty="0"/>
              <a:t>個軟體套件，使用者可以使用已經包含在</a:t>
            </a:r>
            <a:r>
              <a:rPr lang="en-US" altLang="zh-TW" dirty="0"/>
              <a:t>Anaconda</a:t>
            </a:r>
            <a:r>
              <a:rPr lang="zh-TW" altLang="en-US" dirty="0"/>
              <a:t>中的命令</a:t>
            </a:r>
            <a:r>
              <a:rPr lang="en-US" altLang="zh-TW" dirty="0" err="1">
                <a:highlight>
                  <a:srgbClr val="D7537B"/>
                </a:highlight>
              </a:rPr>
              <a:t>conda</a:t>
            </a:r>
            <a:r>
              <a:rPr lang="en-US" altLang="zh-TW" dirty="0">
                <a:highlight>
                  <a:srgbClr val="D7537B"/>
                </a:highlight>
              </a:rPr>
              <a:t> install</a:t>
            </a:r>
            <a:r>
              <a:rPr lang="zh-TW" altLang="en-US" dirty="0"/>
              <a:t>或者</a:t>
            </a:r>
            <a:r>
              <a:rPr lang="en-US" altLang="zh-TW" dirty="0">
                <a:highlight>
                  <a:srgbClr val="D7537B"/>
                </a:highlight>
              </a:rPr>
              <a:t>pip install</a:t>
            </a:r>
            <a:r>
              <a:rPr lang="zh-TW" altLang="en-US" dirty="0"/>
              <a:t>從</a:t>
            </a:r>
            <a:r>
              <a:rPr lang="en-US" altLang="zh-TW" dirty="0"/>
              <a:t>Anaconda</a:t>
            </a:r>
            <a:r>
              <a:rPr lang="zh-TW" altLang="en-US" dirty="0"/>
              <a:t>倉庫中安裝開源軟體套件。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3FA461-D26F-415F-9BE2-6CAC7AD2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070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882BC-1FDB-4864-814D-D555A869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808FA1-E83E-461D-A77C-EBDB3311C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google</a:t>
            </a:r>
            <a:r>
              <a:rPr lang="zh-TW" altLang="en-US" dirty="0"/>
              <a:t>上搜尋「</a:t>
            </a:r>
            <a:r>
              <a:rPr lang="en-US" altLang="zh-TW" dirty="0"/>
              <a:t>Spyder python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選擇「</a:t>
            </a:r>
            <a:r>
              <a:rPr lang="en-US" altLang="zh-TW" dirty="0"/>
              <a:t>download</a:t>
            </a:r>
            <a:r>
              <a:rPr lang="zh-TW" altLang="en-US" dirty="0"/>
              <a:t>」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680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2E4CD-6A96-4B4E-B85E-4197599A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F4ABC8-79C3-4F6D-97B9-08C80CE90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143820-4E3A-4D49-B746-74DA0834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6" name="圖片 5" descr="一張含有 文字, 螢幕擷取畫面, 監視器, 螢幕 的圖片&#10;&#10;自動產生的描述">
            <a:extLst>
              <a:ext uri="{FF2B5EF4-FFF2-40B4-BE49-F238E27FC236}">
                <a16:creationId xmlns:a16="http://schemas.microsoft.com/office/drawing/2014/main" id="{3E58229D-9E5C-4418-A6F8-38C8EE5B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657102"/>
            <a:ext cx="741148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57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CC63D-966A-4261-ABC4-221B56F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EC334-0AE7-4F0A-B719-3F0B751ED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3D078E-AA32-4DA8-AF24-FCE7E8C1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D5291B-1EB5-4E17-95F5-330F5FB1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29"/>
            <a:ext cx="12192000" cy="605774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6808383-CC14-4A05-81D0-C7E2B9CC6D28}"/>
              </a:ext>
            </a:extLst>
          </p:cNvPr>
          <p:cNvSpPr txBox="1"/>
          <p:nvPr/>
        </p:nvSpPr>
        <p:spPr>
          <a:xfrm>
            <a:off x="7578380" y="5442970"/>
            <a:ext cx="4041325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頁面往下滾動，找到下載鍵</a:t>
            </a:r>
          </a:p>
        </p:txBody>
      </p:sp>
    </p:spTree>
    <p:extLst>
      <p:ext uri="{BB962C8B-B14F-4D97-AF65-F5344CB8AC3E}">
        <p14:creationId xmlns:p14="http://schemas.microsoft.com/office/powerpoint/2010/main" val="40416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D8A07D-AD0E-4985-BAE0-2C3A250B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E20D5-F95B-463E-930C-3EC49B365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F207FE-F084-40A5-9921-E446632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387C656-1F66-4248-8F70-CAA41EAF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" y="0"/>
            <a:ext cx="1211217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C51278F-4D27-4FFA-9425-EBBE03CC222A}"/>
              </a:ext>
            </a:extLst>
          </p:cNvPr>
          <p:cNvSpPr/>
          <p:nvPr/>
        </p:nvSpPr>
        <p:spPr>
          <a:xfrm flipV="1">
            <a:off x="5499098" y="2776535"/>
            <a:ext cx="1171575" cy="261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983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7BBBE6-19B1-49C0-B1B1-5ED13942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476B59-180B-4533-922B-9A0225CD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98AC3B-7120-4F8D-A282-A333BCF5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6" name="圖片 5" descr="一張含有 文字, 監視器, 螢幕擷取畫面, 螢幕 的圖片&#10;&#10;自動產生的描述">
            <a:extLst>
              <a:ext uri="{FF2B5EF4-FFF2-40B4-BE49-F238E27FC236}">
                <a16:creationId xmlns:a16="http://schemas.microsoft.com/office/drawing/2014/main" id="{6FC51369-E3BE-41EE-BC2F-CAFD5308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2192000" cy="58102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8C1D8C-6E2D-4645-A68E-7B153954B666}"/>
              </a:ext>
            </a:extLst>
          </p:cNvPr>
          <p:cNvSpPr/>
          <p:nvPr/>
        </p:nvSpPr>
        <p:spPr>
          <a:xfrm flipV="1">
            <a:off x="279398" y="2899200"/>
            <a:ext cx="1171575" cy="529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E371A-D7AB-48BA-A4AF-95CAF631B9B0}"/>
              </a:ext>
            </a:extLst>
          </p:cNvPr>
          <p:cNvSpPr txBox="1"/>
          <p:nvPr/>
        </p:nvSpPr>
        <p:spPr>
          <a:xfrm>
            <a:off x="3991639" y="3015754"/>
            <a:ext cx="6670225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先按下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Releases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，接著往下滑到最底端</a:t>
            </a:r>
          </a:p>
        </p:txBody>
      </p:sp>
    </p:spTree>
    <p:extLst>
      <p:ext uri="{BB962C8B-B14F-4D97-AF65-F5344CB8AC3E}">
        <p14:creationId xmlns:p14="http://schemas.microsoft.com/office/powerpoint/2010/main" val="77450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83A449-3ED9-4B54-AF7F-E1BC3BB9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82045-B53B-4F70-B7E2-6CEA494D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B48DB9-36B1-4C10-9177-567F5837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C2D77EE-ED0D-4617-A097-7AAD98DA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11"/>
            <a:ext cx="12192000" cy="647037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E24F35-5FC5-4369-B57F-5CA84C9C2135}"/>
              </a:ext>
            </a:extLst>
          </p:cNvPr>
          <p:cNvSpPr txBox="1"/>
          <p:nvPr/>
        </p:nvSpPr>
        <p:spPr>
          <a:xfrm>
            <a:off x="4712150" y="4413676"/>
            <a:ext cx="6670225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找到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Spyder4.2.5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並下載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76BD11-4735-416E-8601-1EEF6853F1D6}"/>
              </a:ext>
            </a:extLst>
          </p:cNvPr>
          <p:cNvSpPr/>
          <p:nvPr/>
        </p:nvSpPr>
        <p:spPr>
          <a:xfrm flipV="1">
            <a:off x="2066925" y="2639112"/>
            <a:ext cx="451485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957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54BBC-37BC-408A-A592-A9168452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DB43E-FE1F-46B0-AB14-A644D430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5BD72-2EEB-479D-BC85-A2E687AD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EDB1B2-AA1F-423B-A5C9-335343B3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885470"/>
            <a:ext cx="8992855" cy="50870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03328D1-6530-497B-AAAF-301E070C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885470"/>
            <a:ext cx="8992855" cy="50870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91DC2B8-B1F3-430C-9BE2-640DB7DC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885470"/>
            <a:ext cx="8992855" cy="50870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896041-6ED9-45DD-A71F-F68803FC8B10}"/>
              </a:ext>
            </a:extLst>
          </p:cNvPr>
          <p:cNvSpPr/>
          <p:nvPr/>
        </p:nvSpPr>
        <p:spPr>
          <a:xfrm flipV="1">
            <a:off x="8562494" y="5467469"/>
            <a:ext cx="1019656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211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E2246-FE1E-4D74-B7C8-EF59F50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38697-245A-4D4B-AAA2-EA316F6FF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27C7C2-61CB-4790-ADE5-7F91D4C7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9A5973-46A7-443F-9418-9FEB4D75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1585655"/>
            <a:ext cx="4744112" cy="368668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0DC880-146A-493F-B780-5A9684637BDD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392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96B5E-3009-44C8-ACEE-BB16907F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9EA31-F0BD-44A3-A45C-BD4C2BD8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9132D1-D53B-4529-8A06-4D9F148E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3276DE9-D00F-41AB-BAF9-DFCD0AC04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17" y="1580892"/>
            <a:ext cx="4763165" cy="36962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28BA18-5D27-4CAC-9700-372F23A24CE6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829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0BCB3-884F-48A2-8D18-79F68617C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565EA6-8F41-4B9B-8269-4E96EEA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6A8457-0A83-459B-B548-ECCB3C04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554EEC2-B422-46DC-83B7-CFC2684CA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470" y="1595181"/>
            <a:ext cx="4725059" cy="36676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57C327-A9F3-4962-90F1-3A6ED9AEA6FB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3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8E100-9F52-4568-A671-75191670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97D1A1-F7F3-4FC0-8BCD-3C1C0838B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https://www.anaconda.com/products/individual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A0F0EE-4773-48BA-95FE-6F61CD65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77A5E0-2301-4848-A4CA-608FBAA9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25" y="2964275"/>
            <a:ext cx="3758049" cy="35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9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032AC-E92F-460A-8C14-E05F23D2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373B33-9F18-4E71-975C-063FBF7A8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FB903F-6693-47AE-BD3D-C11420D8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8888CE60-6205-405C-85F2-6CFFFFD3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96" y="1590418"/>
            <a:ext cx="4706007" cy="36771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517316-727B-4A48-9CF6-D96583524F2A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398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28322-09E6-4F41-9155-B79F88BA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1D6D9D-7B9F-42BA-8246-CE35CE896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285B56-692E-4A02-BE15-48C5DD62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C7A09DD-2133-4AEA-AC7D-24121940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71366"/>
            <a:ext cx="4753638" cy="37152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9D602FA-8D92-4D3B-9EF4-0930CE4E9626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658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497CF-4D7F-4984-895F-8BBAB450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728560-4283-47CC-9E06-E8A522A97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8A2A46-B3E6-42A4-B859-698DBFC2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9C5DDB-3AE7-4E1B-8713-39C4B031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1599944"/>
            <a:ext cx="4744112" cy="36581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F429CAD-38E7-4940-8D98-880B0042C3B3}"/>
              </a:ext>
            </a:extLst>
          </p:cNvPr>
          <p:cNvSpPr/>
          <p:nvPr/>
        </p:nvSpPr>
        <p:spPr>
          <a:xfrm flipV="1">
            <a:off x="6781800" y="4910132"/>
            <a:ext cx="771525" cy="27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2476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11275-15B7-4112-8F43-A355BA37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9B7FE-9688-4471-AEAF-34C86DBF3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FBE890-7D55-4E7B-8EA4-39349A04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A1BCB-C2DF-4C22-BAA8-F276E632711F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43C84E-A60E-43F3-A171-AD602C6A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66232"/>
            <a:ext cx="7592485" cy="652553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C0BA3E1-C8D1-4112-804B-70D5FD4E9882}"/>
              </a:ext>
            </a:extLst>
          </p:cNvPr>
          <p:cNvSpPr txBox="1"/>
          <p:nvPr/>
        </p:nvSpPr>
        <p:spPr>
          <a:xfrm>
            <a:off x="4712150" y="4413676"/>
            <a:ext cx="6670225" cy="46166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搜尋裡打上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spyder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並開啟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815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313CEF-25F8-4D2A-A8AA-CAF7F18B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93D7DF-A64A-4273-AD11-2374467E6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891275-EB64-46A3-896D-5FE76572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25"/>
            <a:ext cx="12192000" cy="662594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73DA474-5C49-4F8A-80D8-DDF007AA8C9B}"/>
              </a:ext>
            </a:extLst>
          </p:cNvPr>
          <p:cNvSpPr txBox="1"/>
          <p:nvPr/>
        </p:nvSpPr>
        <p:spPr>
          <a:xfrm>
            <a:off x="8095609" y="2664269"/>
            <a:ext cx="249299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Console:</a:t>
            </a:r>
            <a:r>
              <a:rPr lang="zh-TW" altLang="en-US" dirty="0">
                <a:solidFill>
                  <a:schemeClr val="tx1"/>
                </a:solidFill>
              </a:rPr>
              <a:t> 控制台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執行結果都會顯示於此</a:t>
            </a:r>
          </a:p>
        </p:txBody>
      </p:sp>
    </p:spTree>
    <p:extLst>
      <p:ext uri="{BB962C8B-B14F-4D97-AF65-F5344CB8AC3E}">
        <p14:creationId xmlns:p14="http://schemas.microsoft.com/office/powerpoint/2010/main" val="2299786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8CE52-140E-4BB3-B388-CE94BCF8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Spyder</a:t>
            </a:r>
            <a:r>
              <a:rPr lang="zh-TW" altLang="en-US" dirty="0"/>
              <a:t>快捷鍵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27001-6C02-4B36-9C41-A49E079D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全部執行 </a:t>
            </a:r>
            <a:r>
              <a:rPr lang="en-US" altLang="zh-TW" dirty="0"/>
              <a:t>F5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6AE75F3-D574-4068-826F-C653EADE5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0546"/>
            <a:ext cx="12192000" cy="40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590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8CE52-140E-4BB3-B388-CE94BCF8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Spyder</a:t>
            </a:r>
            <a:r>
              <a:rPr lang="zh-TW" altLang="en-US" dirty="0"/>
              <a:t>快捷鍵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27001-6C02-4B36-9C41-A49E079D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0145"/>
            <a:ext cx="9905999" cy="3541714"/>
          </a:xfrm>
        </p:spPr>
        <p:txBody>
          <a:bodyPr/>
          <a:lstStyle/>
          <a:p>
            <a:r>
              <a:rPr lang="zh-TW" altLang="en-US" dirty="0"/>
              <a:t>執行選取範圍 </a:t>
            </a:r>
            <a:r>
              <a:rPr lang="en-US" altLang="zh-TW" dirty="0"/>
              <a:t>F9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784E43-2CDD-445F-8C20-5FB82BBF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2111829"/>
            <a:ext cx="12192000" cy="44346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07F7236-3684-4698-9F08-D31B5A78D800}"/>
              </a:ext>
            </a:extLst>
          </p:cNvPr>
          <p:cNvSpPr/>
          <p:nvPr/>
        </p:nvSpPr>
        <p:spPr>
          <a:xfrm flipV="1">
            <a:off x="12192" y="2340583"/>
            <a:ext cx="3028463" cy="1636505"/>
          </a:xfrm>
          <a:prstGeom prst="rect">
            <a:avLst/>
          </a:prstGeom>
          <a:noFill/>
          <a:ln w="38100">
            <a:solidFill>
              <a:srgbClr val="D34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672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D4A8A-72F7-4FC9-9C2A-61BC6B29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Spyder </a:t>
            </a:r>
            <a:r>
              <a:rPr lang="zh-TW" altLang="en-US" dirty="0"/>
              <a:t>優點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774010-DE59-43B8-B518-2A4573D13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</a:t>
            </a:r>
            <a:r>
              <a:rPr lang="en-US" altLang="zh-TW" dirty="0"/>
              <a:t>Debugger</a:t>
            </a:r>
            <a:r>
              <a:rPr lang="zh-TW" altLang="en-US" dirty="0"/>
              <a:t>功能</a:t>
            </a:r>
            <a:endParaRPr lang="en-US" altLang="zh-TW" dirty="0"/>
          </a:p>
          <a:p>
            <a:r>
              <a:rPr lang="zh-TW" altLang="en-US" dirty="0"/>
              <a:t>可以使用圖形化互動介面</a:t>
            </a:r>
            <a:r>
              <a:rPr lang="en-US" altLang="zh-TW" dirty="0"/>
              <a:t> ex. </a:t>
            </a:r>
            <a:r>
              <a:rPr lang="en-US" altLang="zh-TW" dirty="0" err="1"/>
              <a:t>Pygame</a:t>
            </a:r>
            <a:endParaRPr lang="en-US" altLang="zh-TW" dirty="0"/>
          </a:p>
          <a:p>
            <a:r>
              <a:rPr lang="zh-TW" altLang="en-US" dirty="0"/>
              <a:t>選取範圍執行</a:t>
            </a:r>
            <a:endParaRPr lang="en-US" altLang="zh-TW" dirty="0"/>
          </a:p>
          <a:p>
            <a:r>
              <a:rPr lang="zh-TW" altLang="en-US" dirty="0"/>
              <a:t>更多</a:t>
            </a:r>
            <a:r>
              <a:rPr lang="en-US" altLang="zh-TW" dirty="0"/>
              <a:t>IDE</a:t>
            </a:r>
            <a:r>
              <a:rPr lang="zh-TW" altLang="en-US" dirty="0"/>
              <a:t>功能使程式碼更加簡潔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12280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025BE-0D5F-41C0-9BE4-C76F2E61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/>
              <a:t>迴圈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2636B3-2742-4D52-8641-4C53865DB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兩種迴圈：</a:t>
            </a:r>
            <a:r>
              <a:rPr lang="en-US" altLang="zh-TW" dirty="0"/>
              <a:t>for </a:t>
            </a:r>
            <a:r>
              <a:rPr lang="zh-TW" altLang="en-US" dirty="0"/>
              <a:t>迴圈、</a:t>
            </a:r>
            <a:r>
              <a:rPr lang="en-US" altLang="zh-TW" dirty="0"/>
              <a:t>while </a:t>
            </a:r>
            <a:r>
              <a:rPr lang="zh-TW" altLang="en-US" dirty="0"/>
              <a:t>迴圈</a:t>
            </a:r>
            <a:endParaRPr lang="en-US" altLang="zh-TW" dirty="0"/>
          </a:p>
          <a:p>
            <a:r>
              <a:rPr lang="zh-TW" altLang="en-US" dirty="0"/>
              <a:t>迴圈使用時機</a:t>
            </a:r>
            <a:r>
              <a:rPr lang="en-US" altLang="zh-TW" dirty="0"/>
              <a:t>:</a:t>
            </a:r>
            <a:r>
              <a:rPr lang="zh-TW" altLang="en-US" dirty="0"/>
              <a:t> 讓程式重複做某一件事情</a:t>
            </a:r>
            <a:endParaRPr lang="en-US" altLang="zh-TW" dirty="0"/>
          </a:p>
          <a:p>
            <a:r>
              <a:rPr lang="zh-TW" altLang="en-US" dirty="0"/>
              <a:t>停止條件：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</a:t>
            </a:r>
            <a:r>
              <a:rPr lang="en-US" altLang="zh-TW" dirty="0"/>
              <a:t>For </a:t>
            </a:r>
            <a:r>
              <a:rPr lang="zh-TW" altLang="en-US" dirty="0"/>
              <a:t>迴圈 </a:t>
            </a:r>
            <a:r>
              <a:rPr lang="en-US" altLang="zh-TW" dirty="0"/>
              <a:t>( for loop )</a:t>
            </a:r>
          </a:p>
          <a:p>
            <a:pPr marL="0" indent="0">
              <a:buNone/>
            </a:pPr>
            <a:r>
              <a:rPr lang="zh-TW" altLang="en-US" dirty="0"/>
              <a:t>                      設定</a:t>
            </a:r>
            <a:r>
              <a:rPr lang="en-US" altLang="zh-TW" dirty="0"/>
              <a:t>n</a:t>
            </a:r>
            <a:r>
              <a:rPr lang="zh-TW" altLang="en-US" dirty="0"/>
              <a:t>次，跑</a:t>
            </a:r>
            <a:r>
              <a:rPr lang="en-US" altLang="zh-TW" dirty="0"/>
              <a:t>n</a:t>
            </a:r>
            <a:r>
              <a:rPr lang="zh-TW" altLang="en-US" dirty="0"/>
              <a:t>次迴圈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</a:t>
            </a:r>
            <a:r>
              <a:rPr lang="en-US" altLang="zh-TW" dirty="0"/>
              <a:t>While </a:t>
            </a:r>
            <a:r>
              <a:rPr lang="zh-TW" altLang="en-US" dirty="0"/>
              <a:t>迴圈 </a:t>
            </a:r>
            <a:r>
              <a:rPr lang="en-US" altLang="zh-TW" dirty="0"/>
              <a:t>( while loop )</a:t>
            </a:r>
          </a:p>
          <a:p>
            <a:pPr marL="0" indent="0">
              <a:buNone/>
            </a:pPr>
            <a:r>
              <a:rPr lang="zh-TW" altLang="en-US" dirty="0"/>
              <a:t>                      達成條件時停止運行。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 descr="周而復始】萬物皆有周期！經濟循環、投資牛熊均有定數？10個古今中外 ...">
            <a:extLst>
              <a:ext uri="{FF2B5EF4-FFF2-40B4-BE49-F238E27FC236}">
                <a16:creationId xmlns:a16="http://schemas.microsoft.com/office/drawing/2014/main" id="{B23C28E9-80F7-4C61-980E-E363C62E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483" y="2410264"/>
            <a:ext cx="5273135" cy="29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1021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03FBB-E252-4C64-A03A-870423C6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For </a:t>
            </a:r>
            <a:r>
              <a:rPr lang="zh-TW" altLang="en-US" sz="4400" dirty="0"/>
              <a:t>迴圈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4C0D56-DF29-4663-B869-0777512A0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967945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600" b="1" dirty="0"/>
          </a:p>
          <a:p>
            <a:pPr marL="0" indent="0">
              <a:buNone/>
            </a:pPr>
            <a:endParaRPr lang="en-US" altLang="zh-TW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b="1" dirty="0" err="1"/>
              <a:t>i</a:t>
            </a:r>
            <a:r>
              <a:rPr lang="zh-TW" altLang="en-US" dirty="0"/>
              <a:t>為次數，</a:t>
            </a:r>
            <a:r>
              <a:rPr lang="en-US" altLang="zh-TW" dirty="0"/>
              <a:t>range</a:t>
            </a:r>
            <a:r>
              <a:rPr lang="zh-TW" altLang="en-US" dirty="0"/>
              <a:t>設定</a:t>
            </a:r>
            <a:r>
              <a:rPr lang="en-US" altLang="zh-TW" sz="3600" b="1" dirty="0" err="1"/>
              <a:t>i</a:t>
            </a:r>
            <a:r>
              <a:rPr lang="zh-TW" altLang="en-US" dirty="0"/>
              <a:t>運行的次數。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使用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range(0,10)</a:t>
            </a:r>
            <a:r>
              <a:rPr lang="zh-TW" altLang="en-US" dirty="0"/>
              <a:t>可以指定起點，例子中指定起點為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Python </a:t>
            </a:r>
            <a:r>
              <a:rPr lang="zh-TW" altLang="en-US" dirty="0"/>
              <a:t>的數數由</a:t>
            </a:r>
            <a:r>
              <a:rPr lang="en-US" altLang="zh-TW" dirty="0"/>
              <a:t>0</a:t>
            </a:r>
            <a:r>
              <a:rPr lang="zh-TW" altLang="en-US" dirty="0"/>
              <a:t>開始，固可看到圖中的迴圈從</a:t>
            </a:r>
            <a:r>
              <a:rPr lang="en-US" altLang="zh-TW" dirty="0"/>
              <a:t>0</a:t>
            </a:r>
            <a:r>
              <a:rPr lang="zh-TW" altLang="en-US" dirty="0"/>
              <a:t>開始數數。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由於設定印</a:t>
            </a:r>
            <a:r>
              <a:rPr lang="en-US" altLang="zh-TW" dirty="0"/>
              <a:t>10</a:t>
            </a:r>
            <a:r>
              <a:rPr lang="zh-TW" altLang="en-US" dirty="0"/>
              <a:t>次，故從</a:t>
            </a:r>
            <a:r>
              <a:rPr lang="en-US" altLang="zh-TW" dirty="0"/>
              <a:t>0</a:t>
            </a:r>
            <a:r>
              <a:rPr lang="zh-TW" altLang="en-US" dirty="0"/>
              <a:t>開始數到</a:t>
            </a:r>
            <a:r>
              <a:rPr lang="en-US" altLang="zh-TW" dirty="0"/>
              <a:t>9</a:t>
            </a:r>
            <a:r>
              <a:rPr lang="zh-TW" altLang="en-US" dirty="0"/>
              <a:t>為</a:t>
            </a:r>
            <a:r>
              <a:rPr lang="en-US" altLang="zh-TW" dirty="0"/>
              <a:t>10</a:t>
            </a:r>
            <a:r>
              <a:rPr lang="zh-TW" altLang="en-US" dirty="0"/>
              <a:t>次。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1703FB-22CC-40BD-B5C5-201B9DC7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88" y="1786680"/>
            <a:ext cx="2010056" cy="23339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C179C08-F87E-4FD6-93A2-2B90D4505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60" y="1786680"/>
            <a:ext cx="2219635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0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CC500A-E938-48B6-983F-9EA87419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F700D3-B853-4F7C-B27A-47812C61C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DF2B37-5E7E-4A48-A02E-9DB9D9927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733" y="2146834"/>
            <a:ext cx="475363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086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F29D9-F288-4268-94E1-C29BBF64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06B662-1CB6-42A9-B55C-70EEAB4F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沒有終止條件、無限迴圈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250185-B944-4CD2-B618-E8E08580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2" y="3126779"/>
            <a:ext cx="2333625" cy="7334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7C8DBD-A17C-4921-B2F1-79172770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45" y="4337968"/>
            <a:ext cx="4572000" cy="714375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608AB2B-2E83-4256-8BD9-A5B389111995}"/>
              </a:ext>
            </a:extLst>
          </p:cNvPr>
          <p:cNvSpPr txBox="1">
            <a:spLocks/>
          </p:cNvSpPr>
          <p:nvPr/>
        </p:nvSpPr>
        <p:spPr>
          <a:xfrm>
            <a:off x="1533362" y="5524922"/>
            <a:ext cx="7796540" cy="101032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無限條件要記得配上判斷式終止條件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else + break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14287E9-796D-4B3F-9C35-5CF4E7D0B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18" y="2412083"/>
            <a:ext cx="41814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61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E96CB-3D95-4E20-A3ED-3F6FBEE0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spyder</a:t>
            </a:r>
            <a:r>
              <a:rPr lang="zh-TW" altLang="en-US" dirty="0"/>
              <a:t>的</a:t>
            </a:r>
            <a:r>
              <a:rPr lang="en-US" altLang="zh-TW" dirty="0"/>
              <a:t>debug</a:t>
            </a:r>
            <a:r>
              <a:rPr lang="zh-TW" altLang="en-US" dirty="0"/>
              <a:t>功能觀察迴圈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37719E-7BA0-4A1D-950C-9C5751D64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E877D3-CF7A-463F-9EF9-DB8116A6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29" y="2433296"/>
            <a:ext cx="4753983" cy="16256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BA6217-C41D-4611-A87F-81C402DA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29" y="4287538"/>
            <a:ext cx="5637727" cy="17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54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8375E-3645-4393-A812-BAC9EAEB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Debug</a:t>
            </a:r>
            <a:r>
              <a:rPr lang="zh-TW" altLang="en-US" dirty="0"/>
              <a:t>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6B418-129C-4962-85E5-B59F91A1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E14AB5-D3D7-4FA2-9D5B-272C604D6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1917272"/>
            <a:ext cx="12192000" cy="49407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2838B0-249C-47E8-B128-FE2C3CAC772E}"/>
              </a:ext>
            </a:extLst>
          </p:cNvPr>
          <p:cNvSpPr/>
          <p:nvPr/>
        </p:nvSpPr>
        <p:spPr>
          <a:xfrm flipV="1">
            <a:off x="1589314" y="2329537"/>
            <a:ext cx="3614057" cy="261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84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90731-F889-46E3-9CBB-D5BFE36C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A631D2-C3E3-420B-BF45-2F6AD1548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5C7064-E61D-4946-9C9C-C356B635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50" y="898654"/>
            <a:ext cx="10745395" cy="1859287"/>
          </a:xfrm>
          <a:prstGeom prst="rect">
            <a:avLst/>
          </a:prstGeom>
        </p:spPr>
      </p:pic>
      <p:sp>
        <p:nvSpPr>
          <p:cNvPr id="6" name="箭號: 向下 5">
            <a:extLst>
              <a:ext uri="{FF2B5EF4-FFF2-40B4-BE49-F238E27FC236}">
                <a16:creationId xmlns:a16="http://schemas.microsoft.com/office/drawing/2014/main" id="{41BE2ED9-7840-4885-8CC6-4C9D74479101}"/>
              </a:ext>
            </a:extLst>
          </p:cNvPr>
          <p:cNvSpPr/>
          <p:nvPr/>
        </p:nvSpPr>
        <p:spPr>
          <a:xfrm>
            <a:off x="5366656" y="2910340"/>
            <a:ext cx="816429" cy="990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C10723F-A895-4D12-9A26-07C6FD05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50" y="4020344"/>
            <a:ext cx="10916436" cy="259348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0F1C1D0-B954-4F63-A792-AC103F12A845}"/>
              </a:ext>
            </a:extLst>
          </p:cNvPr>
          <p:cNvSpPr txBox="1"/>
          <p:nvPr/>
        </p:nvSpPr>
        <p:spPr>
          <a:xfrm>
            <a:off x="3034204" y="5632351"/>
            <a:ext cx="5878286" cy="830997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ipdb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表示進入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模式，將鼠標點一下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console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，再按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”Enter”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13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381A2-6FEF-4FD0-97CA-47DD70A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2A836E-01C4-4F63-B840-03F07608F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22FB23-F949-4A92-9E71-8E26EFDB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60" y="552048"/>
            <a:ext cx="7859222" cy="57539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2A98911-8109-46C9-B041-98B62C4F3EA1}"/>
              </a:ext>
            </a:extLst>
          </p:cNvPr>
          <p:cNvSpPr txBox="1"/>
          <p:nvPr/>
        </p:nvSpPr>
        <p:spPr>
          <a:xfrm>
            <a:off x="160241" y="3789511"/>
            <a:ext cx="3508245" cy="2308324"/>
          </a:xfrm>
          <a:prstGeom prst="rect">
            <a:avLst/>
          </a:prstGeom>
          <a:solidFill>
            <a:schemeClr val="accent2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可以看到程式碼旁邊有藍色的箭頭，表示程式執行到哪裡，持續按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”Enter”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，可以看到數字隨著迴圈的次數變化。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D0E7DD0-FC4E-4C64-BC91-129B137B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034"/>
            <a:ext cx="4247825" cy="18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527F1-AB01-42E0-AC02-FCA75469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LAB3-1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F046-53D4-4F54-A8D4-6D032A0C8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試作九九乘法表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列印出的資訊要與右圖一模一樣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083FB5-D1E5-43CB-908F-127BEC28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261" y="340596"/>
            <a:ext cx="1260976" cy="61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3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EDD97-E3DF-4229-BC91-61477DEC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LAB3-2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4F0D43-F4EE-4D3A-9001-3647040F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隔行列印偶數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列印出的資訊要與右圖一模一樣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97A22D-6078-4946-938F-14CFEAF5EE66}"/>
              </a:ext>
            </a:extLst>
          </p:cNvPr>
          <p:cNvSpPr txBox="1"/>
          <p:nvPr/>
        </p:nvSpPr>
        <p:spPr>
          <a:xfrm>
            <a:off x="7702936" y="1547032"/>
            <a:ext cx="779922" cy="4154984"/>
          </a:xfrm>
          <a:prstGeom prst="rect">
            <a:avLst/>
          </a:prstGeom>
          <a:solidFill>
            <a:srgbClr val="19232D"/>
          </a:solidFill>
          <a:ln>
            <a:solidFill>
              <a:srgbClr val="4FD093"/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0</a:t>
            </a:r>
          </a:p>
          <a:p>
            <a:pPr defTabSz="457200"/>
            <a:endParaRPr lang="en-US" altLang="zh-TW" sz="2400" dirty="0">
              <a:solidFill>
                <a:prstClr val="white"/>
              </a:solidFill>
              <a:latin typeface="Consolas" panose="020B0609020204030204" pitchFamily="49" charset="0"/>
              <a:ea typeface="標楷體"/>
            </a:endParaRP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2</a:t>
            </a:r>
          </a:p>
          <a:p>
            <a:pPr defTabSz="457200"/>
            <a:endParaRPr lang="en-US" altLang="zh-TW" sz="2400" dirty="0">
              <a:solidFill>
                <a:prstClr val="white"/>
              </a:solidFill>
              <a:latin typeface="Consolas" panose="020B0609020204030204" pitchFamily="49" charset="0"/>
              <a:ea typeface="標楷體"/>
            </a:endParaRP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4</a:t>
            </a:r>
          </a:p>
          <a:p>
            <a:pPr defTabSz="457200"/>
            <a:endParaRPr lang="en-US" altLang="zh-TW" sz="2400" dirty="0">
              <a:solidFill>
                <a:prstClr val="white"/>
              </a:solidFill>
              <a:latin typeface="Consolas" panose="020B0609020204030204" pitchFamily="49" charset="0"/>
              <a:ea typeface="標楷體"/>
            </a:endParaRP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6</a:t>
            </a:r>
          </a:p>
          <a:p>
            <a:pPr defTabSz="457200"/>
            <a:endParaRPr lang="en-US" altLang="zh-TW" sz="2400" dirty="0">
              <a:solidFill>
                <a:prstClr val="white"/>
              </a:solidFill>
              <a:latin typeface="Consolas" panose="020B0609020204030204" pitchFamily="49" charset="0"/>
              <a:ea typeface="標楷體"/>
            </a:endParaRP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8</a:t>
            </a:r>
          </a:p>
          <a:p>
            <a:pPr defTabSz="457200"/>
            <a:endParaRPr lang="en-US" altLang="zh-TW" sz="2400" dirty="0">
              <a:solidFill>
                <a:prstClr val="white"/>
              </a:solidFill>
              <a:latin typeface="Consolas" panose="020B0609020204030204" pitchFamily="49" charset="0"/>
              <a:ea typeface="標楷體"/>
            </a:endParaRP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131427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20110-47DD-4809-A367-A83E00AB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LAB3-3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A5A567-A4BE-4B45-B272-79F3F606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金字塔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417D7CD-A61E-4E7F-A778-E5AD1E6CDE71}"/>
              </a:ext>
            </a:extLst>
          </p:cNvPr>
          <p:cNvSpPr txBox="1"/>
          <p:nvPr/>
        </p:nvSpPr>
        <p:spPr>
          <a:xfrm>
            <a:off x="6228395" y="1835140"/>
            <a:ext cx="2211710" cy="3416320"/>
          </a:xfrm>
          <a:prstGeom prst="rect">
            <a:avLst/>
          </a:prstGeom>
          <a:solidFill>
            <a:srgbClr val="19232D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*********</a:t>
            </a:r>
          </a:p>
        </p:txBody>
      </p:sp>
    </p:spTree>
    <p:extLst>
      <p:ext uri="{BB962C8B-B14F-4D97-AF65-F5344CB8AC3E}">
        <p14:creationId xmlns:p14="http://schemas.microsoft.com/office/powerpoint/2010/main" val="3065117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20110-47DD-4809-A367-A83E00AB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LAB3-4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A5A567-A4BE-4B45-B272-79F3F606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金字塔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24B363C-9CAB-47BE-85C3-1D53A5DA2B66}"/>
              </a:ext>
            </a:extLst>
          </p:cNvPr>
          <p:cNvSpPr txBox="1"/>
          <p:nvPr/>
        </p:nvSpPr>
        <p:spPr>
          <a:xfrm>
            <a:off x="5511065" y="1732117"/>
            <a:ext cx="4264437" cy="3785652"/>
          </a:xfrm>
          <a:prstGeom prst="rect">
            <a:avLst/>
          </a:prstGeom>
          <a:solidFill>
            <a:srgbClr val="19232D"/>
          </a:solidFill>
          <a:ln>
            <a:solidFill>
              <a:srgbClr val="4FD093"/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      0 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    * 1 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   ** 2 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  *** 3 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 **** 4 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 ***** 5 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 ****** 6 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 ******* 7 *******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 ******** 8 ********</a:t>
            </a:r>
          </a:p>
          <a:p>
            <a:pPr defTabSz="457200"/>
            <a:r>
              <a:rPr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ea typeface="標楷體"/>
              </a:rPr>
              <a:t>********* 9 *********</a:t>
            </a:r>
          </a:p>
        </p:txBody>
      </p:sp>
    </p:spTree>
    <p:extLst>
      <p:ext uri="{BB962C8B-B14F-4D97-AF65-F5344CB8AC3E}">
        <p14:creationId xmlns:p14="http://schemas.microsoft.com/office/powerpoint/2010/main" val="77298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16D433-A330-4531-B6FE-01A7547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SPYDER</a:t>
            </a:r>
            <a:r>
              <a:rPr lang="zh-TW" altLang="en-US" dirty="0"/>
              <a:t> </a:t>
            </a:r>
            <a:r>
              <a:rPr lang="en-US" altLang="zh-TW" dirty="0"/>
              <a:t>part1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43849E-C550-46EC-9C32-7BC8F7AF4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2C9F8B-9944-46D1-983C-443609DF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969" y="2189702"/>
            <a:ext cx="476316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59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38462</TotalTime>
  <Words>2505</Words>
  <Application>Microsoft Office PowerPoint</Application>
  <PresentationFormat>寬螢幕</PresentationFormat>
  <Paragraphs>398</Paragraphs>
  <Slides>88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97" baseType="lpstr">
      <vt:lpstr>Microsoft JhengHei UI</vt:lpstr>
      <vt:lpstr>微軟正黑體</vt:lpstr>
      <vt:lpstr>Arial</vt:lpstr>
      <vt:lpstr>Calibri</vt:lpstr>
      <vt:lpstr>Consolas</vt:lpstr>
      <vt:lpstr>Courier New</vt:lpstr>
      <vt:lpstr>Tw Cen MT</vt:lpstr>
      <vt:lpstr>Wingdings 2</vt:lpstr>
      <vt:lpstr>電路</vt:lpstr>
      <vt:lpstr>Python 基本介紹、環境、安裝、程式語法介紹</vt:lpstr>
      <vt:lpstr>Python 基本介紹</vt:lpstr>
      <vt:lpstr>直譯式語言 V.S. 編譯式語言</vt:lpstr>
      <vt:lpstr>直譯式語言 V.S. 編譯式語言</vt:lpstr>
      <vt:lpstr>Python環境安裝</vt:lpstr>
      <vt:lpstr>Anaconda安裝</vt:lpstr>
      <vt:lpstr>Anaconda安裝</vt:lpstr>
      <vt:lpstr>安裝SPYDER part1</vt:lpstr>
      <vt:lpstr>安裝SPYDER part1</vt:lpstr>
      <vt:lpstr>安裝SPYDER part1</vt:lpstr>
      <vt:lpstr>安裝SPYDER part1</vt:lpstr>
      <vt:lpstr>安裝SPYDER part1</vt:lpstr>
      <vt:lpstr>安裝SPYDER part1</vt:lpstr>
      <vt:lpstr>安裝SPYDER part1</vt:lpstr>
      <vt:lpstr>安裝SPYDER</vt:lpstr>
      <vt:lpstr>PowerPoint 簡報</vt:lpstr>
      <vt:lpstr>整合開發環境 IDE</vt:lpstr>
      <vt:lpstr>IDE 儲存格式差異</vt:lpstr>
      <vt:lpstr>Google colab</vt:lpstr>
      <vt:lpstr>Google colab</vt:lpstr>
      <vt:lpstr>PowerPoint 簡報</vt:lpstr>
      <vt:lpstr>PowerPoint 簡報</vt:lpstr>
      <vt:lpstr>執行程式碼</vt:lpstr>
      <vt:lpstr>新增一個cell</vt:lpstr>
      <vt:lpstr>刪除一個cell</vt:lpstr>
      <vt:lpstr>加快執行速度</vt:lpstr>
      <vt:lpstr>參考資料</vt:lpstr>
      <vt:lpstr>Python 程式語法介紹</vt:lpstr>
      <vt:lpstr>列印print</vt:lpstr>
      <vt:lpstr>輸入input</vt:lpstr>
      <vt:lpstr>註解comment</vt:lpstr>
      <vt:lpstr>變數variable</vt:lpstr>
      <vt:lpstr>資料型態</vt:lpstr>
      <vt:lpstr>整數int</vt:lpstr>
      <vt:lpstr>變數variable</vt:lpstr>
      <vt:lpstr>指派Assign</vt:lpstr>
      <vt:lpstr>指派Assign</vt:lpstr>
      <vt:lpstr>指派Assign</vt:lpstr>
      <vt:lpstr>指派Assign</vt:lpstr>
      <vt:lpstr>指派Assign</vt:lpstr>
      <vt:lpstr>查看變數的型態</vt:lpstr>
      <vt:lpstr>輸入input</vt:lpstr>
      <vt:lpstr>lab1</vt:lpstr>
      <vt:lpstr>Python 程式語法介紹</vt:lpstr>
      <vt:lpstr>PowerPoint 簡報</vt:lpstr>
      <vt:lpstr>運算子Operators</vt:lpstr>
      <vt:lpstr>運算子Operators</vt:lpstr>
      <vt:lpstr>資料型態</vt:lpstr>
      <vt:lpstr>判斷式</vt:lpstr>
      <vt:lpstr>條件式 if-else</vt:lpstr>
      <vt:lpstr>條件式 if-else</vt:lpstr>
      <vt:lpstr>And, or, not</vt:lpstr>
      <vt:lpstr>縮排indent</vt:lpstr>
      <vt:lpstr>Print連接</vt:lpstr>
      <vt:lpstr>Print連接</vt:lpstr>
      <vt:lpstr>print進階-字串格式化</vt:lpstr>
      <vt:lpstr>lab2</vt:lpstr>
      <vt:lpstr>參考資料</vt:lpstr>
      <vt:lpstr>Python 基本介紹、環境、安裝、程式語法介紹</vt:lpstr>
      <vt:lpstr>安裝SPYDER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Spyder快捷鍵 </vt:lpstr>
      <vt:lpstr>Spyder快捷鍵 </vt:lpstr>
      <vt:lpstr>Spyder 優點</vt:lpstr>
      <vt:lpstr>迴圈</vt:lpstr>
      <vt:lpstr>For 迴圈</vt:lpstr>
      <vt:lpstr>While 迴圈</vt:lpstr>
      <vt:lpstr>使用spyder的debug功能觀察迴圈</vt:lpstr>
      <vt:lpstr>使用Debug功能</vt:lpstr>
      <vt:lpstr>PowerPoint 簡報</vt:lpstr>
      <vt:lpstr>PowerPoint 簡報</vt:lpstr>
      <vt:lpstr>LAB3-1</vt:lpstr>
      <vt:lpstr>LAB3-2</vt:lpstr>
      <vt:lpstr>LAB3-3</vt:lpstr>
      <vt:lpstr>LAB3-4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機器學習基礎理論與實作</dc:title>
  <dc:creator>Ray</dc:creator>
  <cp:lastModifiedBy>亮晴</cp:lastModifiedBy>
  <cp:revision>527</cp:revision>
  <dcterms:created xsi:type="dcterms:W3CDTF">2019-11-16T08:00:53Z</dcterms:created>
  <dcterms:modified xsi:type="dcterms:W3CDTF">2021-08-07T18:41:00Z</dcterms:modified>
</cp:coreProperties>
</file>